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Narrow" charset="1" panose="020B0506020202020B04"/>
      <p:regular r:id="rId10"/>
    </p:embeddedFont>
    <p:embeddedFont>
      <p:font typeface="Archivo Narrow Bold" charset="1" panose="020B0806020202020B04"/>
      <p:regular r:id="rId11"/>
    </p:embeddedFont>
    <p:embeddedFont>
      <p:font typeface="Archivo Narrow Italics" charset="1" panose="020B0506020202090B04"/>
      <p:regular r:id="rId12"/>
    </p:embeddedFont>
    <p:embeddedFont>
      <p:font typeface="Archivo Narrow Bold Italics" charset="1" panose="020B0806020202090B04"/>
      <p:regular r:id="rId13"/>
    </p:embeddedFont>
    <p:embeddedFont>
      <p:font typeface="Yearbook Solid" charset="1" panose="02060503030206020404"/>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Telegraf" charset="1" panose="00000500000000000000"/>
      <p:regular r:id="rId21"/>
    </p:embeddedFont>
    <p:embeddedFont>
      <p:font typeface="Telegraf Bold" charset="1" panose="00000800000000000000"/>
      <p:regular r:id="rId22"/>
    </p:embeddedFont>
    <p:embeddedFont>
      <p:font typeface="Telegraf Extra-Light" charset="1" panose="00000300000000000000"/>
      <p:regular r:id="rId23"/>
    </p:embeddedFont>
    <p:embeddedFont>
      <p:font typeface="Telegraf Medium" charset="1" panose="00000600000000000000"/>
      <p:regular r:id="rId24"/>
    </p:embeddedFont>
    <p:embeddedFont>
      <p:font typeface="Telegraf Ultra-Bold" charset="1" panose="00000900000000000000"/>
      <p:regular r:id="rId25"/>
    </p:embeddedFont>
    <p:embeddedFont>
      <p:font typeface="Telegraf Heavy" charset="1" panose="00000A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notesSlides/notesSlide3.xml" Type="http://schemas.openxmlformats.org/officeDocument/2006/relationships/notesSlide"/><Relationship Id="rId58" Target="notesSlides/notesSlide4.xml" Type="http://schemas.openxmlformats.org/officeDocument/2006/relationships/notesSlide"/><Relationship Id="rId59" Target="notesSlides/notesSlide5.xml" Type="http://schemas.openxmlformats.org/officeDocument/2006/relationships/notesSlide"/><Relationship Id="rId6" Target="fonts/font6.fntdata" Type="http://schemas.openxmlformats.org/officeDocument/2006/relationships/font"/><Relationship Id="rId60" Target="notesSlides/notesSlide6.xml" Type="http://schemas.openxmlformats.org/officeDocument/2006/relationships/notesSlide"/><Relationship Id="rId61" Target="notesSlides/notesSlide7.xml" Type="http://schemas.openxmlformats.org/officeDocument/2006/relationships/notesSlide"/><Relationship Id="rId62" Target="notesSlides/notesSlide8.xml" Type="http://schemas.openxmlformats.org/officeDocument/2006/relationships/notesSlide"/><Relationship Id="rId63" Target="notesSlides/notesSlide9.xml" Type="http://schemas.openxmlformats.org/officeDocument/2006/relationships/notesSlide"/><Relationship Id="rId64" Target="notesSlides/notesSlide10.xml" Type="http://schemas.openxmlformats.org/officeDocument/2006/relationships/notesSlide"/><Relationship Id="rId65" Target="notesSlides/notesSlide11.xml" Type="http://schemas.openxmlformats.org/officeDocument/2006/relationships/notesSlide"/><Relationship Id="rId66" Target="notesSlides/notesSlide12.xml" Type="http://schemas.openxmlformats.org/officeDocument/2006/relationships/notesSlide"/><Relationship Id="rId67" Target="notesSlides/notesSlide13.xml" Type="http://schemas.openxmlformats.org/officeDocument/2006/relationships/notesSlide"/><Relationship Id="rId68" Target="notesSlides/notesSlide14.xml" Type="http://schemas.openxmlformats.org/officeDocument/2006/relationships/notesSlide"/><Relationship Id="rId69" Target="notesSlides/notesSlide15.xml" Type="http://schemas.openxmlformats.org/officeDocument/2006/relationships/notesSlide"/><Relationship Id="rId7" Target="fonts/font7.fntdata" Type="http://schemas.openxmlformats.org/officeDocument/2006/relationships/font"/><Relationship Id="rId70" Target="notesSlides/notesSlide16.xml" Type="http://schemas.openxmlformats.org/officeDocument/2006/relationships/notesSlide"/><Relationship Id="rId71" Target="notesSlides/notesSlide17.xml" Type="http://schemas.openxmlformats.org/officeDocument/2006/relationships/notesSlide"/><Relationship Id="rId72" Target="notesSlides/notesSlide18.xml" Type="http://schemas.openxmlformats.org/officeDocument/2006/relationships/notesSlide"/><Relationship Id="rId73" Target="notesSlides/notesSlide19.xml" Type="http://schemas.openxmlformats.org/officeDocument/2006/relationships/notesSlide"/><Relationship Id="rId74" Target="notesSlides/notesSlide20.xml" Type="http://schemas.openxmlformats.org/officeDocument/2006/relationships/notesSlide"/><Relationship Id="rId75" Target="notesSlides/notesSlide21.xml" Type="http://schemas.openxmlformats.org/officeDocument/2006/relationships/notesSlide"/><Relationship Id="rId76" Target="notesSlides/notesSlide22.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is UEFA Champions League?</a:t>
            </a:r>
          </a:p>
          <a:p>
            <a:r>
              <a:rPr lang="en-US"/>
              <a:t/>
            </a:r>
          </a:p>
          <a:p>
            <a:r>
              <a:rPr lang="en-US"/>
              <a:t>UEFA Champions League is Europe's premier club football tournament organized by the Union of European Football Associations, also known as UEFA.</a:t>
            </a:r>
          </a:p>
          <a:p>
            <a:r>
              <a:rPr lang="en-US"/>
              <a:t/>
            </a:r>
          </a:p>
          <a:p>
            <a:r>
              <a:rPr lang="en-US"/>
              <a:t>ThE UCL features top football clubs from various European leagues competing for the prestigious title and is known for its high level of competition, and showcases some of the best talents and teams in the football world.</a:t>
            </a:r>
          </a:p>
          <a:p>
            <a:r>
              <a:rPr lang="en-US"/>
              <a:t/>
            </a:r>
          </a:p>
          <a:p>
            <a:r>
              <a:rPr lang="en-US"/>
              <a:t>Our motivation in choosing this domain is to enhance strategic decision-making in sports organizations by help them analyzing factors that affects a team's winning percentage as well as merging our team member's passion for soccer for an engaging and insightful research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start off our analysis, we first check for multicollinearity and through the correlation plots and VIF we observe 1 multicollinearity between goals &amp; assists.</a:t>
            </a:r>
          </a:p>
          <a:p>
            <a:r>
              <a:rPr lang="en-US"/>
              <a:t/>
            </a:r>
          </a:p>
          <a:p>
            <a:r>
              <a:rPr lang="en-US"/>
              <a:t>It means that both of the variables are essentially providing similar input to our prediction and we don't want duplicate inputs overfitting our model, so the best foot forward is to remove one of them from our model.</a:t>
            </a:r>
          </a:p>
          <a:p>
            <a:r>
              <a:rPr lang="en-US"/>
              <a:t/>
            </a:r>
          </a:p>
          <a:p>
            <a:r>
              <a:rPr lang="en-US"/>
              <a:t>Upon removing assists from the model we observe slight decline in the R2, but that's necessary to satisfy multicollinearity assumption.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check the Equal Variance AKA "Non-Heteroscedasticity" &amp; Linearity.</a:t>
            </a:r>
          </a:p>
          <a:p>
            <a:r>
              <a:rPr lang="en-US"/>
              <a:t/>
            </a:r>
          </a:p>
          <a:p>
            <a:r>
              <a:rPr lang="en-US"/>
              <a:t>Through the residual vs fitted plots we don't see any pattern and this is further proved by the BP test as we get pvalue of 0.75.</a:t>
            </a:r>
          </a:p>
          <a:p>
            <a:r>
              <a:rPr lang="en-US"/>
              <a:t/>
            </a:r>
          </a:p>
          <a:p>
            <a:r>
              <a:rPr lang="en-US"/>
              <a:t>So, both of these assumptions hold true for our updated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check if the model satisfies the normality assumption and if there are any influential outliers to be removed.</a:t>
            </a:r>
          </a:p>
          <a:p>
            <a:r>
              <a:rPr lang="en-US"/>
              <a:t/>
            </a:r>
          </a:p>
          <a:p>
            <a:r>
              <a:rPr lang="en-US"/>
              <a:t>Again through the QQ plot and Shapiro test we conclude normality and through residual vs leverage plot we find only 1 leverage point and that too isn't crossing the 0.5 cooks distance meaning it doesn't influence the results in a different 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all the assumptions have been fulfilled we can proudly show our final model which has Adj R2 of 0.84 and low RSE of 11.91.</a:t>
            </a:r>
          </a:p>
          <a:p>
            <a:r>
              <a:rPr lang="en-US"/>
              <a:t/>
            </a:r>
          </a:p>
          <a:p>
            <a:r>
              <a:rPr lang="en-US"/>
              <a:t>Now this is the part I was most excited about.</a:t>
            </a:r>
          </a:p>
          <a:p>
            <a:r>
              <a:rPr lang="en-US"/>
              <a:t/>
            </a:r>
          </a:p>
          <a:p>
            <a:r>
              <a:rPr lang="en-US"/>
              <a:t>We got the actual data for two teams Manchester City and AC Milan which had quite different performance as manchester had a win % of 66.67 and AC Milan on the other hand had just 16.67.</a:t>
            </a:r>
          </a:p>
          <a:p>
            <a:r>
              <a:rPr lang="en-US"/>
              <a:t/>
            </a:r>
          </a:p>
          <a:p>
            <a:r>
              <a:rPr lang="en-US"/>
              <a:t>Using our model we predicted the win % 71.4 and 20.6 for both teams, respectively.</a:t>
            </a:r>
          </a:p>
          <a:p>
            <a:r>
              <a:rPr lang="en-US"/>
              <a:t/>
            </a:r>
          </a:p>
          <a:p>
            <a:r>
              <a:rPr lang="en-US"/>
              <a:t>These results are pretty close to the actual values so we know our model would be helpful for any of you guys who are interested in soccer.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model with 9 independent variables but only 4 of them being significant predictors, we got here the same way we did with the first win percentage model.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Stepwise and forward model came up with better models at an adjusted r value of 0.914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with the subset approach we got closer to a better model with 6 predictors having the most optimal combination of CP, BIC, AIC, Adjusted r squared and RMSE. so we go ahead with this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tried finding significant interactions but failed to find anything worth mentioning backed by the f-test which we used at every model comparison step!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tried using higher order terms and unlike the win percentage model we failed to find and significant improvement to the reduced model. </a:t>
            </a:r>
          </a:p>
          <a:p>
            <a:r>
              <a:rPr lang="en-US"/>
              <a:t/>
            </a:r>
          </a:p>
          <a:p>
            <a:r>
              <a:rPr lang="en-US"/>
              <a:t>settling on the best model from the all subset approach, we'll move on to assumption checks.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up, multicollinearity. using pair-wise scatterplots and the (VIF) method it revealed no significant collinearity issues demonstrating independence from each other.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Objectives.</a:t>
            </a:r>
          </a:p>
          <a:p>
            <a:r>
              <a:rPr lang="en-US"/>
              <a:t/>
            </a:r>
          </a:p>
          <a:p>
            <a:r>
              <a:rPr lang="en-US"/>
              <a:t>Our first objective for this project is to develop a multiple linear regression model that predicts the win percentage of teams for their future games based on their past performance in the UCL during 2021/2022 season.</a:t>
            </a:r>
          </a:p>
          <a:p>
            <a:r>
              <a:rPr lang="en-US"/>
              <a:t/>
            </a:r>
          </a:p>
          <a:p>
            <a:r>
              <a:rPr lang="en-US"/>
              <a:t>And since we recognized possession percentage as a major contributing factor to winning a soccer game, we wanted to extend our analysis by building a second multiple linear regression model that predicts possession percentage of a team.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equal variance and linearity. The residual plots revealed a random scatter, indicating the absence of heteroscedasticity and further backed up by the results of the Breusch-Pagan Test. With a p-value of 0.26, we couldn't reject the null hypothesis, which supports the Equal Variance Assumption in our model and ensures reliability.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model's normality was checked through the Q-Q plot and the Shapiro-Wilk test which had a p-value of 0.73, exceeding the alpha level of 0.05. leading us to fail to reject the null hypothesis, and assume normality.</a:t>
            </a:r>
          </a:p>
          <a:p>
            <a:r>
              <a:rPr lang="en-US"/>
              <a:t/>
            </a:r>
          </a:p>
          <a:p>
            <a:r>
              <a:rPr lang="en-US"/>
              <a:t>We also investigated for outliers using Cook's distance and the Residual vs. Leverage plot. These did not reveal any distinct outliers, indicating a stable and reliable dataset for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we're done with the assumption checks we can finally test our final model with 6 independent variables which has an adj-r-squared of 0.9235, and RSE of 1.794</a:t>
            </a:r>
          </a:p>
          <a:p>
            <a:r>
              <a:rPr lang="en-US"/>
              <a:t/>
            </a:r>
          </a:p>
          <a:p>
            <a:r>
              <a:rPr lang="en-US"/>
              <a:t>We got the same teams, Manchester City and AC Milan, but now predicted their possession percentage and compared it with their actual results.</a:t>
            </a:r>
          </a:p>
          <a:p>
            <a:r>
              <a:rPr lang="en-US"/>
              <a:t/>
            </a:r>
          </a:p>
          <a:p>
            <a:r>
              <a:rPr lang="en-US"/>
              <a:t>Our model predicted AC Milan to have a 49.31% possession % compared to the actual possession which was 48.34% , so incredibly close. The Man City prediction was even closer at 57.92 % possession vs the 57.67% possession they actually had. about less than 0.3% off from the actual percentage</a:t>
            </a:r>
          </a:p>
          <a:p>
            <a:r>
              <a:rPr lang="en-US"/>
              <a:t/>
            </a:r>
          </a:p>
          <a:p>
            <a:r>
              <a:rPr lang="en-US"/>
              <a:t>So in conclusion we have 2 very accurate models we can trust thanks to our various model construction methods and assumption checks. Which we can use to predict a team's success in terms of wins and possession% in matches to 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dataset consists of 32 rows and 66 columns that was retrieved from Kaggle .</a:t>
            </a:r>
          </a:p>
          <a:p>
            <a:r>
              <a:rPr lang="en-US"/>
              <a:t/>
            </a:r>
          </a:p>
          <a:p>
            <a:r>
              <a:rPr lang="en-US"/>
              <a:t>Each row in our dataset represents a different soccer team in the league.</a:t>
            </a:r>
          </a:p>
          <a:p>
            <a:r>
              <a:rPr lang="en-US"/>
              <a:t/>
            </a:r>
          </a:p>
          <a:p>
            <a:r>
              <a:rPr lang="en-US"/>
              <a:t>The columns of our dataset includes data such as team names, team codes, wins, draws, losses, total points, qualification, status, group, country code, goals, etc</a:t>
            </a:r>
          </a:p>
          <a:p>
            <a:r>
              <a:rPr lang="en-US"/>
              <a:t/>
            </a:r>
          </a:p>
          <a:p>
            <a:r>
              <a:rPr lang="en-US"/>
              <a:t>Our dataset covers teams's performance in the UCL for the 2021/2022 season as well as their stage of exit in the seasons.</a:t>
            </a:r>
          </a:p>
          <a:p>
            <a:r>
              <a:rPr lang="en-US"/>
              <a:t/>
            </a:r>
          </a:p>
          <a:p>
            <a:r>
              <a:rPr lang="en-US"/>
              <a:t>We did a little bit of data cleaning for our dataset, we fixed the dat types of columns, dropped irrelevant columns and created a win percentage column.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both of our models, in our model selection process, we did stepwise, forward, backward and best subset model selection. Followed by the Interaction and Higher Order model analysis.</a:t>
            </a:r>
          </a:p>
          <a:p>
            <a:r>
              <a:rPr lang="en-US"/>
              <a:t/>
            </a:r>
          </a:p>
          <a:p>
            <a:r>
              <a:rPr lang="en-US"/>
              <a:t>During our assumption checks, we tested out the model's multicollinearity, equal variance, linearity, normality as well as the outliers.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We will be building two models. One for predicting win percentage and one for possession percentage. The second model was taken into consideration since teams with higher possession tend to win more games and our main goal is to forecast a team's success.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we tried using full model, we got all Nan values because we had a large number of variables. </a:t>
            </a:r>
          </a:p>
          <a:p>
            <a:r>
              <a:rPr lang="en-US"/>
              <a:t/>
            </a:r>
          </a:p>
          <a:p>
            <a:r>
              <a:rPr lang="en-US"/>
              <a:t>So to counter that we checked single variables significance individually and got to a starting point to predict a team's win percentage. </a:t>
            </a:r>
          </a:p>
          <a:p>
            <a:r>
              <a:rPr lang="en-US"/>
              <a:t/>
            </a:r>
          </a:p>
          <a:p>
            <a:r>
              <a:rPr lang="en-US"/>
              <a:t>We had 8 independent variables here but only 3 of them were significant at alpha 0.05 which were goals, goals conceded and assists.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that we used stepwise, forward and backward selection methods to find an optimal model. The backward model had the highest adjusted R-squared of 0.8517 and RMSE of 11.52 with goals, goals conceded, assists and free kicks taken as significant predictors.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then we used the All Subsets approach and found that the model with the same 4 predictors had the lowest CP, BIC, AIC and other relevant metrics so this was the most optimal choice. Therefore, we moved forward with this model.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tried finding significant interactions but failed to find any. We also tried using higher order terms and found that taking the cube of free kicks taken improved our model with a higher Adjusted R Squared of 0.8721 and lower RMSE of 10.7</a:t>
            </a:r>
          </a:p>
          <a:p>
            <a:r>
              <a:rPr lang="en-US"/>
              <a:t/>
            </a:r>
          </a:p>
          <a:p>
            <a:r>
              <a:rPr lang="en-US"/>
              <a:t>Now that we have perfected our model, can we perform predictions through it? </a:t>
            </a:r>
          </a:p>
          <a:p>
            <a:r>
              <a:rPr lang="en-US"/>
              <a:t>Well not yet, we still have to check if our assumptions actually hold true for this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7.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png" Type="http://schemas.openxmlformats.org/officeDocument/2006/relationships/image"/><Relationship Id="rId4" Target="../media/image38.png" Type="http://schemas.openxmlformats.org/officeDocument/2006/relationships/image"/><Relationship Id="rId5"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3.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3.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https://www.kaggle.com/datasets/ganiyuolalekan/uefa-champions-league-202122/data"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009710" y="-916726"/>
            <a:ext cx="7412156" cy="8546511"/>
          </a:xfrm>
          <a:custGeom>
            <a:avLst/>
            <a:gdLst/>
            <a:ahLst/>
            <a:cxnLst/>
            <a:rect r="r" b="b" t="t" l="l"/>
            <a:pathLst>
              <a:path h="8546511" w="7412156">
                <a:moveTo>
                  <a:pt x="0" y="0"/>
                </a:moveTo>
                <a:lnTo>
                  <a:pt x="7412156" y="0"/>
                </a:lnTo>
                <a:lnTo>
                  <a:pt x="7412156" y="8546511"/>
                </a:lnTo>
                <a:lnTo>
                  <a:pt x="0" y="8546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95098" y="-192587"/>
            <a:ext cx="9493702" cy="10999254"/>
            <a:chOff x="0" y="0"/>
            <a:chExt cx="2500399" cy="2896923"/>
          </a:xfrm>
        </p:grpSpPr>
        <p:sp>
          <p:nvSpPr>
            <p:cNvPr name="Freeform 4" id="4"/>
            <p:cNvSpPr/>
            <p:nvPr/>
          </p:nvSpPr>
          <p:spPr>
            <a:xfrm flipH="false" flipV="false" rot="0">
              <a:off x="0" y="0"/>
              <a:ext cx="2500399" cy="2896923"/>
            </a:xfrm>
            <a:custGeom>
              <a:avLst/>
              <a:gdLst/>
              <a:ahLst/>
              <a:cxnLst/>
              <a:rect r="r" b="b" t="t" l="l"/>
              <a:pathLst>
                <a:path h="2896923" w="2500399">
                  <a:moveTo>
                    <a:pt x="0" y="0"/>
                  </a:moveTo>
                  <a:lnTo>
                    <a:pt x="2500399" y="0"/>
                  </a:lnTo>
                  <a:lnTo>
                    <a:pt x="2500399" y="2896923"/>
                  </a:lnTo>
                  <a:lnTo>
                    <a:pt x="0" y="2896923"/>
                  </a:lnTo>
                  <a:close/>
                </a:path>
              </a:pathLst>
            </a:custGeom>
            <a:solidFill>
              <a:srgbClr val="000000"/>
            </a:solidFill>
          </p:spPr>
        </p:sp>
        <p:sp>
          <p:nvSpPr>
            <p:cNvPr name="TextBox 5" id="5"/>
            <p:cNvSpPr txBox="true"/>
            <p:nvPr/>
          </p:nvSpPr>
          <p:spPr>
            <a:xfrm>
              <a:off x="0" y="-38100"/>
              <a:ext cx="2500399" cy="293502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031671" y="-192587"/>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alphaModFix amt="42000"/>
            </a:blip>
            <a:stretch>
              <a:fillRect l="0" t="0" r="0" b="0"/>
            </a:stretch>
          </a:blipFill>
        </p:spPr>
      </p:sp>
      <p:grpSp>
        <p:nvGrpSpPr>
          <p:cNvPr name="Group 7" id="7"/>
          <p:cNvGrpSpPr/>
          <p:nvPr/>
        </p:nvGrpSpPr>
        <p:grpSpPr>
          <a:xfrm rot="0">
            <a:off x="5297029" y="1445533"/>
            <a:ext cx="2674167" cy="3619960"/>
            <a:chOff x="0" y="0"/>
            <a:chExt cx="1079403" cy="1461163"/>
          </a:xfrm>
        </p:grpSpPr>
        <p:sp>
          <p:nvSpPr>
            <p:cNvPr name="Freeform 8" id="8"/>
            <p:cNvSpPr/>
            <p:nvPr/>
          </p:nvSpPr>
          <p:spPr>
            <a:xfrm flipH="false" flipV="false" rot="0">
              <a:off x="0" y="0"/>
              <a:ext cx="1079403" cy="1461163"/>
            </a:xfrm>
            <a:custGeom>
              <a:avLst/>
              <a:gdLst/>
              <a:ahLst/>
              <a:cxnLst/>
              <a:rect r="r" b="b" t="t" l="l"/>
              <a:pathLst>
                <a:path h="1461163" w="1079403">
                  <a:moveTo>
                    <a:pt x="95538" y="0"/>
                  </a:moveTo>
                  <a:lnTo>
                    <a:pt x="983865" y="0"/>
                  </a:lnTo>
                  <a:cubicBezTo>
                    <a:pt x="1009203" y="0"/>
                    <a:pt x="1033504" y="10066"/>
                    <a:pt x="1051420" y="27982"/>
                  </a:cubicBezTo>
                  <a:cubicBezTo>
                    <a:pt x="1069337" y="45899"/>
                    <a:pt x="1079403" y="70199"/>
                    <a:pt x="1079403" y="95538"/>
                  </a:cubicBezTo>
                  <a:lnTo>
                    <a:pt x="1079403" y="1365626"/>
                  </a:lnTo>
                  <a:cubicBezTo>
                    <a:pt x="1079403" y="1418390"/>
                    <a:pt x="1036629" y="1461163"/>
                    <a:pt x="983865" y="1461163"/>
                  </a:cubicBezTo>
                  <a:lnTo>
                    <a:pt x="95538" y="1461163"/>
                  </a:lnTo>
                  <a:cubicBezTo>
                    <a:pt x="42774" y="1461163"/>
                    <a:pt x="0" y="1418390"/>
                    <a:pt x="0" y="1365626"/>
                  </a:cubicBezTo>
                  <a:lnTo>
                    <a:pt x="0" y="95538"/>
                  </a:lnTo>
                  <a:cubicBezTo>
                    <a:pt x="0" y="42774"/>
                    <a:pt x="42774" y="0"/>
                    <a:pt x="95538" y="0"/>
                  </a:cubicBezTo>
                  <a:close/>
                </a:path>
              </a:pathLst>
            </a:custGeom>
            <a:solidFill>
              <a:srgbClr val="D0CCD2"/>
            </a:solidFill>
          </p:spPr>
        </p:sp>
        <p:sp>
          <p:nvSpPr>
            <p:cNvPr name="TextBox 9" id="9"/>
            <p:cNvSpPr txBox="true"/>
            <p:nvPr/>
          </p:nvSpPr>
          <p:spPr>
            <a:xfrm>
              <a:off x="0" y="-38100"/>
              <a:ext cx="1079403" cy="1499263"/>
            </a:xfrm>
            <a:prstGeom prst="rect">
              <a:avLst/>
            </a:prstGeom>
          </p:spPr>
          <p:txBody>
            <a:bodyPr anchor="ctr" rtlCol="false" tIns="33147" lIns="33147" bIns="33147" rIns="33147"/>
            <a:lstStyle/>
            <a:p>
              <a:pPr algn="ctr">
                <a:lnSpc>
                  <a:spcPts val="2660"/>
                </a:lnSpc>
              </a:pPr>
            </a:p>
          </p:txBody>
        </p:sp>
      </p:grpSp>
      <p:grpSp>
        <p:nvGrpSpPr>
          <p:cNvPr name="Group 10" id="10"/>
          <p:cNvGrpSpPr/>
          <p:nvPr/>
        </p:nvGrpSpPr>
        <p:grpSpPr>
          <a:xfrm rot="0">
            <a:off x="343681" y="-715850"/>
            <a:ext cx="4372107" cy="5438613"/>
            <a:chOff x="0" y="0"/>
            <a:chExt cx="1984044" cy="2468020"/>
          </a:xfrm>
        </p:grpSpPr>
        <p:sp>
          <p:nvSpPr>
            <p:cNvPr name="Freeform 11" id="11"/>
            <p:cNvSpPr/>
            <p:nvPr/>
          </p:nvSpPr>
          <p:spPr>
            <a:xfrm flipH="false" flipV="false" rot="0">
              <a:off x="0" y="0"/>
              <a:ext cx="1984044" cy="2468020"/>
            </a:xfrm>
            <a:custGeom>
              <a:avLst/>
              <a:gdLst/>
              <a:ahLst/>
              <a:cxnLst/>
              <a:rect r="r" b="b" t="t" l="l"/>
              <a:pathLst>
                <a:path h="2468020" w="1984044">
                  <a:moveTo>
                    <a:pt x="53123" y="0"/>
                  </a:moveTo>
                  <a:lnTo>
                    <a:pt x="1930921" y="0"/>
                  </a:lnTo>
                  <a:cubicBezTo>
                    <a:pt x="1945010" y="0"/>
                    <a:pt x="1958522" y="5597"/>
                    <a:pt x="1968485" y="15559"/>
                  </a:cubicBezTo>
                  <a:cubicBezTo>
                    <a:pt x="1978447" y="25522"/>
                    <a:pt x="1984044" y="39034"/>
                    <a:pt x="1984044" y="53123"/>
                  </a:cubicBezTo>
                  <a:lnTo>
                    <a:pt x="1984044" y="2414898"/>
                  </a:lnTo>
                  <a:cubicBezTo>
                    <a:pt x="1984044" y="2444236"/>
                    <a:pt x="1960260" y="2468020"/>
                    <a:pt x="1930921" y="2468020"/>
                  </a:cubicBezTo>
                  <a:lnTo>
                    <a:pt x="53123" y="2468020"/>
                  </a:lnTo>
                  <a:cubicBezTo>
                    <a:pt x="23784" y="2468020"/>
                    <a:pt x="0" y="2444236"/>
                    <a:pt x="0" y="2414898"/>
                  </a:cubicBezTo>
                  <a:lnTo>
                    <a:pt x="0" y="53123"/>
                  </a:lnTo>
                  <a:cubicBezTo>
                    <a:pt x="0" y="23784"/>
                    <a:pt x="23784" y="0"/>
                    <a:pt x="53123" y="0"/>
                  </a:cubicBezTo>
                  <a:close/>
                </a:path>
              </a:pathLst>
            </a:custGeom>
            <a:solidFill>
              <a:srgbClr val="A82447"/>
            </a:solidFill>
          </p:spPr>
        </p:sp>
        <p:sp>
          <p:nvSpPr>
            <p:cNvPr name="TextBox 12" id="12"/>
            <p:cNvSpPr txBox="true"/>
            <p:nvPr/>
          </p:nvSpPr>
          <p:spPr>
            <a:xfrm>
              <a:off x="0" y="-38100"/>
              <a:ext cx="1984044" cy="2506120"/>
            </a:xfrm>
            <a:prstGeom prst="rect">
              <a:avLst/>
            </a:prstGeom>
          </p:spPr>
          <p:txBody>
            <a:bodyPr anchor="ctr" rtlCol="false" tIns="29483" lIns="29483" bIns="29483" rIns="29483"/>
            <a:lstStyle/>
            <a:p>
              <a:pPr algn="ctr">
                <a:lnSpc>
                  <a:spcPts val="2659"/>
                </a:lnSpc>
              </a:pPr>
            </a:p>
          </p:txBody>
        </p:sp>
      </p:grpSp>
      <p:grpSp>
        <p:nvGrpSpPr>
          <p:cNvPr name="Group 13" id="13"/>
          <p:cNvGrpSpPr/>
          <p:nvPr/>
        </p:nvGrpSpPr>
        <p:grpSpPr>
          <a:xfrm rot="0">
            <a:off x="796920" y="5065493"/>
            <a:ext cx="3749695" cy="4788957"/>
            <a:chOff x="0" y="0"/>
            <a:chExt cx="2184921" cy="2790491"/>
          </a:xfrm>
        </p:grpSpPr>
        <p:sp>
          <p:nvSpPr>
            <p:cNvPr name="Freeform 14" id="14"/>
            <p:cNvSpPr/>
            <p:nvPr/>
          </p:nvSpPr>
          <p:spPr>
            <a:xfrm flipH="false" flipV="false" rot="0">
              <a:off x="0" y="0"/>
              <a:ext cx="2184921" cy="2790491"/>
            </a:xfrm>
            <a:custGeom>
              <a:avLst/>
              <a:gdLst/>
              <a:ahLst/>
              <a:cxnLst/>
              <a:rect r="r" b="b" t="t" l="l"/>
              <a:pathLst>
                <a:path h="2790491" w="2184921">
                  <a:moveTo>
                    <a:pt x="86717" y="0"/>
                  </a:moveTo>
                  <a:lnTo>
                    <a:pt x="2098204" y="0"/>
                  </a:lnTo>
                  <a:cubicBezTo>
                    <a:pt x="2121203" y="0"/>
                    <a:pt x="2143260" y="9136"/>
                    <a:pt x="2159522" y="25399"/>
                  </a:cubicBezTo>
                  <a:cubicBezTo>
                    <a:pt x="2175785" y="41661"/>
                    <a:pt x="2184921" y="63718"/>
                    <a:pt x="2184921" y="86717"/>
                  </a:cubicBezTo>
                  <a:lnTo>
                    <a:pt x="2184921" y="2703774"/>
                  </a:lnTo>
                  <a:cubicBezTo>
                    <a:pt x="2184921" y="2751667"/>
                    <a:pt x="2146097" y="2790491"/>
                    <a:pt x="2098204" y="2790491"/>
                  </a:cubicBezTo>
                  <a:lnTo>
                    <a:pt x="86717" y="2790491"/>
                  </a:lnTo>
                  <a:cubicBezTo>
                    <a:pt x="38824" y="2790491"/>
                    <a:pt x="0" y="2751667"/>
                    <a:pt x="0" y="2703774"/>
                  </a:cubicBezTo>
                  <a:lnTo>
                    <a:pt x="0" y="86717"/>
                  </a:lnTo>
                  <a:cubicBezTo>
                    <a:pt x="0" y="38824"/>
                    <a:pt x="38824" y="0"/>
                    <a:pt x="86717" y="0"/>
                  </a:cubicBezTo>
                  <a:close/>
                </a:path>
              </a:pathLst>
            </a:custGeom>
            <a:solidFill>
              <a:srgbClr val="DD9C47"/>
            </a:solidFill>
          </p:spPr>
        </p:sp>
        <p:sp>
          <p:nvSpPr>
            <p:cNvPr name="TextBox 15" id="15"/>
            <p:cNvSpPr txBox="true"/>
            <p:nvPr/>
          </p:nvSpPr>
          <p:spPr>
            <a:xfrm>
              <a:off x="0" y="-38100"/>
              <a:ext cx="2184921" cy="2828591"/>
            </a:xfrm>
            <a:prstGeom prst="rect">
              <a:avLst/>
            </a:prstGeom>
          </p:spPr>
          <p:txBody>
            <a:bodyPr anchor="ctr" rtlCol="false" tIns="22961" lIns="22961" bIns="22961" rIns="22961"/>
            <a:lstStyle/>
            <a:p>
              <a:pPr algn="ctr">
                <a:lnSpc>
                  <a:spcPts val="2660"/>
                </a:lnSpc>
              </a:pPr>
            </a:p>
          </p:txBody>
        </p:sp>
      </p:grpSp>
      <p:sp>
        <p:nvSpPr>
          <p:cNvPr name="Freeform 16" id="16"/>
          <p:cNvSpPr/>
          <p:nvPr/>
        </p:nvSpPr>
        <p:spPr>
          <a:xfrm flipH="false" flipV="false" rot="-451173">
            <a:off x="881726" y="5763548"/>
            <a:ext cx="3497221" cy="3051901"/>
          </a:xfrm>
          <a:custGeom>
            <a:avLst/>
            <a:gdLst/>
            <a:ahLst/>
            <a:cxnLst/>
            <a:rect r="r" b="b" t="t" l="l"/>
            <a:pathLst>
              <a:path h="3051901" w="3497221">
                <a:moveTo>
                  <a:pt x="0" y="0"/>
                </a:moveTo>
                <a:lnTo>
                  <a:pt x="3497221" y="0"/>
                </a:lnTo>
                <a:lnTo>
                  <a:pt x="3497221" y="3051901"/>
                </a:lnTo>
                <a:lnTo>
                  <a:pt x="0" y="3051901"/>
                </a:lnTo>
                <a:lnTo>
                  <a:pt x="0" y="0"/>
                </a:lnTo>
                <a:close/>
              </a:path>
            </a:pathLst>
          </a:custGeom>
          <a:blipFill>
            <a:blip r:embed="rId5"/>
            <a:stretch>
              <a:fillRect l="0" t="0" r="0" b="0"/>
            </a:stretch>
          </a:blipFill>
        </p:spPr>
      </p:sp>
      <p:grpSp>
        <p:nvGrpSpPr>
          <p:cNvPr name="Group 17" id="17"/>
          <p:cNvGrpSpPr/>
          <p:nvPr/>
        </p:nvGrpSpPr>
        <p:grpSpPr>
          <a:xfrm rot="0">
            <a:off x="5163641" y="6083855"/>
            <a:ext cx="3181637" cy="4463618"/>
            <a:chOff x="0" y="0"/>
            <a:chExt cx="1650034" cy="2314884"/>
          </a:xfrm>
        </p:grpSpPr>
        <p:sp>
          <p:nvSpPr>
            <p:cNvPr name="Freeform 18" id="18"/>
            <p:cNvSpPr/>
            <p:nvPr/>
          </p:nvSpPr>
          <p:spPr>
            <a:xfrm flipH="false" flipV="false" rot="0">
              <a:off x="0" y="0"/>
              <a:ext cx="1650034" cy="2314884"/>
            </a:xfrm>
            <a:custGeom>
              <a:avLst/>
              <a:gdLst/>
              <a:ahLst/>
              <a:cxnLst/>
              <a:rect r="r" b="b" t="t" l="l"/>
              <a:pathLst>
                <a:path h="2314884" w="1650034">
                  <a:moveTo>
                    <a:pt x="75433" y="0"/>
                  </a:moveTo>
                  <a:lnTo>
                    <a:pt x="1574601" y="0"/>
                  </a:lnTo>
                  <a:cubicBezTo>
                    <a:pt x="1594607" y="0"/>
                    <a:pt x="1613794" y="7947"/>
                    <a:pt x="1627940" y="22094"/>
                  </a:cubicBezTo>
                  <a:cubicBezTo>
                    <a:pt x="1642087" y="36240"/>
                    <a:pt x="1650034" y="55427"/>
                    <a:pt x="1650034" y="75433"/>
                  </a:cubicBezTo>
                  <a:lnTo>
                    <a:pt x="1650034" y="2239452"/>
                  </a:lnTo>
                  <a:cubicBezTo>
                    <a:pt x="1650034" y="2259458"/>
                    <a:pt x="1642087" y="2278644"/>
                    <a:pt x="1627940" y="2292791"/>
                  </a:cubicBezTo>
                  <a:cubicBezTo>
                    <a:pt x="1613794" y="2306937"/>
                    <a:pt x="1594607" y="2314884"/>
                    <a:pt x="1574601" y="2314884"/>
                  </a:cubicBezTo>
                  <a:lnTo>
                    <a:pt x="75433" y="2314884"/>
                  </a:lnTo>
                  <a:cubicBezTo>
                    <a:pt x="55427" y="2314884"/>
                    <a:pt x="36240" y="2306937"/>
                    <a:pt x="22094" y="2292791"/>
                  </a:cubicBezTo>
                  <a:cubicBezTo>
                    <a:pt x="7947" y="2278644"/>
                    <a:pt x="0" y="2259458"/>
                    <a:pt x="0" y="2239452"/>
                  </a:cubicBezTo>
                  <a:lnTo>
                    <a:pt x="0" y="75433"/>
                  </a:lnTo>
                  <a:cubicBezTo>
                    <a:pt x="0" y="55427"/>
                    <a:pt x="7947" y="36240"/>
                    <a:pt x="22094" y="22094"/>
                  </a:cubicBezTo>
                  <a:cubicBezTo>
                    <a:pt x="36240" y="7947"/>
                    <a:pt x="55427" y="0"/>
                    <a:pt x="75433" y="0"/>
                  </a:cubicBezTo>
                  <a:close/>
                </a:path>
              </a:pathLst>
            </a:custGeom>
            <a:solidFill>
              <a:srgbClr val="A84F26"/>
            </a:solidFill>
          </p:spPr>
        </p:sp>
        <p:sp>
          <p:nvSpPr>
            <p:cNvPr name="TextBox 19" id="19"/>
            <p:cNvSpPr txBox="true"/>
            <p:nvPr/>
          </p:nvSpPr>
          <p:spPr>
            <a:xfrm>
              <a:off x="0" y="-38100"/>
              <a:ext cx="1650034" cy="2352984"/>
            </a:xfrm>
            <a:prstGeom prst="rect">
              <a:avLst/>
            </a:prstGeom>
          </p:spPr>
          <p:txBody>
            <a:bodyPr anchor="ctr" rtlCol="false" tIns="30648" lIns="30648" bIns="30648" rIns="30648"/>
            <a:lstStyle/>
            <a:p>
              <a:pPr algn="ctr">
                <a:lnSpc>
                  <a:spcPts val="2659"/>
                </a:lnSpc>
              </a:pPr>
            </a:p>
          </p:txBody>
        </p:sp>
      </p:grpSp>
      <p:grpSp>
        <p:nvGrpSpPr>
          <p:cNvPr name="Group 20" id="20"/>
          <p:cNvGrpSpPr/>
          <p:nvPr/>
        </p:nvGrpSpPr>
        <p:grpSpPr>
          <a:xfrm rot="0">
            <a:off x="6500084" y="-3132181"/>
            <a:ext cx="2059005" cy="4032733"/>
            <a:chOff x="0" y="0"/>
            <a:chExt cx="1067824" cy="2091422"/>
          </a:xfrm>
        </p:grpSpPr>
        <p:sp>
          <p:nvSpPr>
            <p:cNvPr name="Freeform 21" id="21"/>
            <p:cNvSpPr/>
            <p:nvPr/>
          </p:nvSpPr>
          <p:spPr>
            <a:xfrm flipH="false" flipV="false" rot="0">
              <a:off x="0" y="0"/>
              <a:ext cx="1067824" cy="2091422"/>
            </a:xfrm>
            <a:custGeom>
              <a:avLst/>
              <a:gdLst/>
              <a:ahLst/>
              <a:cxnLst/>
              <a:rect r="r" b="b" t="t" l="l"/>
              <a:pathLst>
                <a:path h="2091422" w="1067824">
                  <a:moveTo>
                    <a:pt x="116561" y="0"/>
                  </a:moveTo>
                  <a:lnTo>
                    <a:pt x="951263" y="0"/>
                  </a:lnTo>
                  <a:cubicBezTo>
                    <a:pt x="982177" y="0"/>
                    <a:pt x="1011825" y="12280"/>
                    <a:pt x="1033684" y="34140"/>
                  </a:cubicBezTo>
                  <a:cubicBezTo>
                    <a:pt x="1055544" y="55999"/>
                    <a:pt x="1067824" y="85647"/>
                    <a:pt x="1067824" y="116561"/>
                  </a:cubicBezTo>
                  <a:lnTo>
                    <a:pt x="1067824" y="1974861"/>
                  </a:lnTo>
                  <a:cubicBezTo>
                    <a:pt x="1067824" y="2005775"/>
                    <a:pt x="1055544" y="2035423"/>
                    <a:pt x="1033684" y="2057282"/>
                  </a:cubicBezTo>
                  <a:cubicBezTo>
                    <a:pt x="1011825" y="2079142"/>
                    <a:pt x="982177" y="2091422"/>
                    <a:pt x="951263" y="2091422"/>
                  </a:cubicBezTo>
                  <a:lnTo>
                    <a:pt x="116561" y="2091422"/>
                  </a:lnTo>
                  <a:cubicBezTo>
                    <a:pt x="85647" y="2091422"/>
                    <a:pt x="55999" y="2079142"/>
                    <a:pt x="34140" y="2057282"/>
                  </a:cubicBezTo>
                  <a:cubicBezTo>
                    <a:pt x="12280" y="2035423"/>
                    <a:pt x="0" y="2005775"/>
                    <a:pt x="0" y="1974861"/>
                  </a:cubicBezTo>
                  <a:lnTo>
                    <a:pt x="0" y="116561"/>
                  </a:lnTo>
                  <a:cubicBezTo>
                    <a:pt x="0" y="85647"/>
                    <a:pt x="12280" y="55999"/>
                    <a:pt x="34140" y="34140"/>
                  </a:cubicBezTo>
                  <a:cubicBezTo>
                    <a:pt x="55999" y="12280"/>
                    <a:pt x="85647" y="0"/>
                    <a:pt x="116561" y="0"/>
                  </a:cubicBezTo>
                  <a:close/>
                </a:path>
              </a:pathLst>
            </a:custGeom>
            <a:solidFill>
              <a:srgbClr val="4D3699"/>
            </a:solidFill>
          </p:spPr>
        </p:sp>
        <p:sp>
          <p:nvSpPr>
            <p:cNvPr name="TextBox 22" id="22"/>
            <p:cNvSpPr txBox="true"/>
            <p:nvPr/>
          </p:nvSpPr>
          <p:spPr>
            <a:xfrm>
              <a:off x="0" y="-38100"/>
              <a:ext cx="1067824" cy="2129522"/>
            </a:xfrm>
            <a:prstGeom prst="rect">
              <a:avLst/>
            </a:prstGeom>
          </p:spPr>
          <p:txBody>
            <a:bodyPr anchor="ctr" rtlCol="false" tIns="30648" lIns="30648" bIns="30648" rIns="30648"/>
            <a:lstStyle/>
            <a:p>
              <a:pPr algn="ctr">
                <a:lnSpc>
                  <a:spcPts val="2659"/>
                </a:lnSpc>
              </a:pPr>
            </a:p>
          </p:txBody>
        </p:sp>
      </p:grpSp>
      <p:sp>
        <p:nvSpPr>
          <p:cNvPr name="Freeform 23" id="23"/>
          <p:cNvSpPr/>
          <p:nvPr/>
        </p:nvSpPr>
        <p:spPr>
          <a:xfrm flipH="false" flipV="false" rot="0">
            <a:off x="648504" y="347834"/>
            <a:ext cx="3762460" cy="3655869"/>
          </a:xfrm>
          <a:custGeom>
            <a:avLst/>
            <a:gdLst/>
            <a:ahLst/>
            <a:cxnLst/>
            <a:rect r="r" b="b" t="t" l="l"/>
            <a:pathLst>
              <a:path h="3655869" w="3762460">
                <a:moveTo>
                  <a:pt x="0" y="0"/>
                </a:moveTo>
                <a:lnTo>
                  <a:pt x="3762460" y="0"/>
                </a:lnTo>
                <a:lnTo>
                  <a:pt x="3762460" y="3655870"/>
                </a:lnTo>
                <a:lnTo>
                  <a:pt x="0" y="3655870"/>
                </a:lnTo>
                <a:lnTo>
                  <a:pt x="0" y="0"/>
                </a:lnTo>
                <a:close/>
              </a:path>
            </a:pathLst>
          </a:custGeom>
          <a:blipFill>
            <a:blip r:embed="rId6"/>
            <a:stretch>
              <a:fillRect l="0" t="0" r="0" b="0"/>
            </a:stretch>
          </a:blipFill>
        </p:spPr>
      </p:sp>
      <p:sp>
        <p:nvSpPr>
          <p:cNvPr name="Freeform 24" id="24"/>
          <p:cNvSpPr/>
          <p:nvPr/>
        </p:nvSpPr>
        <p:spPr>
          <a:xfrm flipH="false" flipV="false" rot="0">
            <a:off x="5303500" y="6813719"/>
            <a:ext cx="2915301" cy="3040731"/>
          </a:xfrm>
          <a:custGeom>
            <a:avLst/>
            <a:gdLst/>
            <a:ahLst/>
            <a:cxnLst/>
            <a:rect r="r" b="b" t="t" l="l"/>
            <a:pathLst>
              <a:path h="3040731" w="2915301">
                <a:moveTo>
                  <a:pt x="0" y="0"/>
                </a:moveTo>
                <a:lnTo>
                  <a:pt x="2915301" y="0"/>
                </a:lnTo>
                <a:lnTo>
                  <a:pt x="2915301" y="3040731"/>
                </a:lnTo>
                <a:lnTo>
                  <a:pt x="0" y="3040731"/>
                </a:lnTo>
                <a:lnTo>
                  <a:pt x="0" y="0"/>
                </a:lnTo>
                <a:close/>
              </a:path>
            </a:pathLst>
          </a:custGeom>
          <a:blipFill>
            <a:blip r:embed="rId7"/>
            <a:stretch>
              <a:fillRect l="0" t="0" r="0" b="0"/>
            </a:stretch>
          </a:blipFill>
        </p:spPr>
      </p:sp>
      <p:sp>
        <p:nvSpPr>
          <p:cNvPr name="Freeform 25" id="25"/>
          <p:cNvSpPr/>
          <p:nvPr/>
        </p:nvSpPr>
        <p:spPr>
          <a:xfrm flipH="false" flipV="false" rot="-3753819">
            <a:off x="5294472" y="2353954"/>
            <a:ext cx="2685753" cy="1611452"/>
          </a:xfrm>
          <a:custGeom>
            <a:avLst/>
            <a:gdLst/>
            <a:ahLst/>
            <a:cxnLst/>
            <a:rect r="r" b="b" t="t" l="l"/>
            <a:pathLst>
              <a:path h="1611452" w="2685753">
                <a:moveTo>
                  <a:pt x="0" y="0"/>
                </a:moveTo>
                <a:lnTo>
                  <a:pt x="2685753" y="0"/>
                </a:lnTo>
                <a:lnTo>
                  <a:pt x="2685753" y="1611452"/>
                </a:lnTo>
                <a:lnTo>
                  <a:pt x="0" y="1611452"/>
                </a:lnTo>
                <a:lnTo>
                  <a:pt x="0" y="0"/>
                </a:lnTo>
                <a:close/>
              </a:path>
            </a:pathLst>
          </a:custGeom>
          <a:blipFill>
            <a:blip r:embed="rId8"/>
            <a:stretch>
              <a:fillRect l="0" t="0" r="0" b="0"/>
            </a:stretch>
          </a:blipFill>
        </p:spPr>
      </p:sp>
      <p:sp>
        <p:nvSpPr>
          <p:cNvPr name="Freeform 26" id="26"/>
          <p:cNvSpPr/>
          <p:nvPr/>
        </p:nvSpPr>
        <p:spPr>
          <a:xfrm flipH="false" flipV="false" rot="0">
            <a:off x="14506775" y="112844"/>
            <a:ext cx="3781225" cy="3781225"/>
          </a:xfrm>
          <a:custGeom>
            <a:avLst/>
            <a:gdLst/>
            <a:ahLst/>
            <a:cxnLst/>
            <a:rect r="r" b="b" t="t" l="l"/>
            <a:pathLst>
              <a:path h="3781225" w="3781225">
                <a:moveTo>
                  <a:pt x="0" y="0"/>
                </a:moveTo>
                <a:lnTo>
                  <a:pt x="3781225" y="0"/>
                </a:lnTo>
                <a:lnTo>
                  <a:pt x="3781225" y="3781225"/>
                </a:lnTo>
                <a:lnTo>
                  <a:pt x="0" y="3781225"/>
                </a:lnTo>
                <a:lnTo>
                  <a:pt x="0" y="0"/>
                </a:lnTo>
                <a:close/>
              </a:path>
            </a:pathLst>
          </a:custGeom>
          <a:blipFill>
            <a:blip r:embed="rId9"/>
            <a:stretch>
              <a:fillRect l="0" t="0" r="0" b="0"/>
            </a:stretch>
          </a:blipFill>
        </p:spPr>
      </p:sp>
      <p:sp>
        <p:nvSpPr>
          <p:cNvPr name="TextBox 27" id="27"/>
          <p:cNvSpPr txBox="true"/>
          <p:nvPr/>
        </p:nvSpPr>
        <p:spPr>
          <a:xfrm rot="0">
            <a:off x="9371586" y="4928860"/>
            <a:ext cx="8916414" cy="5358008"/>
          </a:xfrm>
          <a:prstGeom prst="rect">
            <a:avLst/>
          </a:prstGeom>
        </p:spPr>
        <p:txBody>
          <a:bodyPr anchor="t" rtlCol="false" tIns="0" lIns="0" bIns="0" rIns="0">
            <a:spAutoFit/>
          </a:bodyPr>
          <a:lstStyle/>
          <a:p>
            <a:pPr>
              <a:lnSpc>
                <a:spcPts val="5982"/>
              </a:lnSpc>
            </a:pPr>
            <a:r>
              <a:rPr lang="en-US" sz="5643">
                <a:solidFill>
                  <a:srgbClr val="000000"/>
                </a:solidFill>
                <a:latin typeface="Telegraf Bold"/>
              </a:rPr>
              <a:t>Forecasting UEFA Champions League Team Success using Multiple Linear Regression</a:t>
            </a:r>
          </a:p>
          <a:p>
            <a:pPr>
              <a:lnSpc>
                <a:spcPts val="5982"/>
              </a:lnSpc>
            </a:pPr>
          </a:p>
          <a:p>
            <a:pPr>
              <a:lnSpc>
                <a:spcPts val="5982"/>
              </a:lnSpc>
            </a:pPr>
          </a:p>
        </p:txBody>
      </p:sp>
      <p:sp>
        <p:nvSpPr>
          <p:cNvPr name="TextBox 28" id="28"/>
          <p:cNvSpPr txBox="true"/>
          <p:nvPr/>
        </p:nvSpPr>
        <p:spPr>
          <a:xfrm rot="0">
            <a:off x="9371586" y="4416889"/>
            <a:ext cx="7780872" cy="394462"/>
          </a:xfrm>
          <a:prstGeom prst="rect">
            <a:avLst/>
          </a:prstGeom>
        </p:spPr>
        <p:txBody>
          <a:bodyPr anchor="t" rtlCol="false" tIns="0" lIns="0" bIns="0" rIns="0">
            <a:spAutoFit/>
          </a:bodyPr>
          <a:lstStyle/>
          <a:p>
            <a:pPr>
              <a:lnSpc>
                <a:spcPts val="3074"/>
              </a:lnSpc>
            </a:pPr>
            <a:r>
              <a:rPr lang="en-US" sz="2900">
                <a:solidFill>
                  <a:srgbClr val="000000"/>
                </a:solidFill>
                <a:latin typeface="Archivo Narrow"/>
              </a:rPr>
              <a:t>603: STATISTICAL MODELLING WITH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280618" y="2208952"/>
            <a:ext cx="8461180" cy="5560469"/>
          </a:xfrm>
          <a:custGeom>
            <a:avLst/>
            <a:gdLst/>
            <a:ahLst/>
            <a:cxnLst/>
            <a:rect r="r" b="b" t="t" l="l"/>
            <a:pathLst>
              <a:path h="5560469" w="8461180">
                <a:moveTo>
                  <a:pt x="0" y="0"/>
                </a:moveTo>
                <a:lnTo>
                  <a:pt x="8461181" y="0"/>
                </a:lnTo>
                <a:lnTo>
                  <a:pt x="8461181" y="5560469"/>
                </a:lnTo>
                <a:lnTo>
                  <a:pt x="0" y="5560469"/>
                </a:lnTo>
                <a:lnTo>
                  <a:pt x="0" y="0"/>
                </a:lnTo>
                <a:close/>
              </a:path>
            </a:pathLst>
          </a:custGeom>
          <a:blipFill>
            <a:blip r:embed="rId4"/>
            <a:stretch>
              <a:fillRect l="0" t="0" r="0" b="0"/>
            </a:stretch>
          </a:blipFill>
        </p:spPr>
      </p:sp>
      <p:sp>
        <p:nvSpPr>
          <p:cNvPr name="Freeform 8" id="8"/>
          <p:cNvSpPr/>
          <p:nvPr/>
        </p:nvSpPr>
        <p:spPr>
          <a:xfrm flipH="false" flipV="false" rot="0">
            <a:off x="9052551" y="2208952"/>
            <a:ext cx="8882149" cy="5560469"/>
          </a:xfrm>
          <a:custGeom>
            <a:avLst/>
            <a:gdLst/>
            <a:ahLst/>
            <a:cxnLst/>
            <a:rect r="r" b="b" t="t" l="l"/>
            <a:pathLst>
              <a:path h="5560469" w="8882149">
                <a:moveTo>
                  <a:pt x="0" y="0"/>
                </a:moveTo>
                <a:lnTo>
                  <a:pt x="8882149" y="0"/>
                </a:lnTo>
                <a:lnTo>
                  <a:pt x="8882149" y="5560469"/>
                </a:lnTo>
                <a:lnTo>
                  <a:pt x="0" y="5560469"/>
                </a:lnTo>
                <a:lnTo>
                  <a:pt x="0" y="0"/>
                </a:lnTo>
                <a:close/>
              </a:path>
            </a:pathLst>
          </a:custGeom>
          <a:blipFill>
            <a:blip r:embed="rId5"/>
            <a:stretch>
              <a:fillRect l="0" t="0" r="0" b="0"/>
            </a:stretch>
          </a:blipFill>
        </p:spPr>
      </p:sp>
      <p:sp>
        <p:nvSpPr>
          <p:cNvPr name="TextBox 9" id="9"/>
          <p:cNvSpPr txBox="true"/>
          <p:nvPr/>
        </p:nvSpPr>
        <p:spPr>
          <a:xfrm rot="0">
            <a:off x="2989462" y="371849"/>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best subset model</a:t>
            </a:r>
          </a:p>
        </p:txBody>
      </p:sp>
      <p:sp>
        <p:nvSpPr>
          <p:cNvPr name="TextBox 10" id="10"/>
          <p:cNvSpPr txBox="true"/>
          <p:nvPr/>
        </p:nvSpPr>
        <p:spPr>
          <a:xfrm rot="0">
            <a:off x="682820" y="8506673"/>
            <a:ext cx="16965521" cy="1234440"/>
          </a:xfrm>
          <a:prstGeom prst="rect">
            <a:avLst/>
          </a:prstGeom>
        </p:spPr>
        <p:txBody>
          <a:bodyPr anchor="t" rtlCol="false" tIns="0" lIns="0" bIns="0" rIns="0">
            <a:spAutoFit/>
          </a:bodyPr>
          <a:lstStyle/>
          <a:p>
            <a:pPr>
              <a:lnSpc>
                <a:spcPts val="3359"/>
              </a:lnSpc>
            </a:pPr>
            <a:r>
              <a:rPr lang="en-US" sz="2399">
                <a:solidFill>
                  <a:srgbClr val="000000"/>
                </a:solidFill>
                <a:latin typeface="Canva Sans"/>
              </a:rPr>
              <a:t>Based on the </a:t>
            </a:r>
            <a:r>
              <a:rPr lang="en-US" sz="2399">
                <a:solidFill>
                  <a:srgbClr val="000000"/>
                </a:solidFill>
                <a:latin typeface="Canva Sans Bold"/>
              </a:rPr>
              <a:t>All Subsets approach</a:t>
            </a:r>
            <a:r>
              <a:rPr lang="en-US" sz="2399">
                <a:solidFill>
                  <a:srgbClr val="000000"/>
                </a:solidFill>
                <a:latin typeface="Canva Sans"/>
              </a:rPr>
              <a:t>, it appears that the model containing </a:t>
            </a:r>
            <a:r>
              <a:rPr lang="en-US" sz="2399">
                <a:solidFill>
                  <a:srgbClr val="000000"/>
                </a:solidFill>
                <a:latin typeface="Canva Sans Bold"/>
              </a:rPr>
              <a:t>4</a:t>
            </a:r>
            <a:r>
              <a:rPr lang="en-US" sz="2399">
                <a:solidFill>
                  <a:srgbClr val="000000"/>
                </a:solidFill>
                <a:latin typeface="Canva Sans"/>
              </a:rPr>
              <a:t> variables has the lowest values for CP, BIC, AIC, and other relevant metrics, making it the most optimal choice. Therefore, we will proceed with the final independent model comprising these four variables.</a:t>
            </a:r>
          </a:p>
        </p:txBody>
      </p:sp>
      <p:grpSp>
        <p:nvGrpSpPr>
          <p:cNvPr name="Group 11" id="11"/>
          <p:cNvGrpSpPr/>
          <p:nvPr/>
        </p:nvGrpSpPr>
        <p:grpSpPr>
          <a:xfrm rot="0">
            <a:off x="277178" y="6820853"/>
            <a:ext cx="4269105" cy="262890"/>
            <a:chOff x="0" y="0"/>
            <a:chExt cx="5692140" cy="350520"/>
          </a:xfrm>
        </p:grpSpPr>
        <p:sp>
          <p:nvSpPr>
            <p:cNvPr name="Freeform 12" id="12"/>
            <p:cNvSpPr/>
            <p:nvPr/>
          </p:nvSpPr>
          <p:spPr>
            <a:xfrm flipH="false" flipV="false" rot="0">
              <a:off x="48260" y="26670"/>
              <a:ext cx="5596890" cy="280670"/>
            </a:xfrm>
            <a:custGeom>
              <a:avLst/>
              <a:gdLst/>
              <a:ahLst/>
              <a:cxnLst/>
              <a:rect r="r" b="b" t="t" l="l"/>
              <a:pathLst>
                <a:path h="280670" w="5596890">
                  <a:moveTo>
                    <a:pt x="80010" y="82550"/>
                  </a:moveTo>
                  <a:cubicBezTo>
                    <a:pt x="521970" y="72390"/>
                    <a:pt x="523240" y="62230"/>
                    <a:pt x="560070" y="55880"/>
                  </a:cubicBezTo>
                  <a:cubicBezTo>
                    <a:pt x="666750" y="38100"/>
                    <a:pt x="935990" y="33020"/>
                    <a:pt x="1191260" y="26670"/>
                  </a:cubicBezTo>
                  <a:cubicBezTo>
                    <a:pt x="1583690" y="17780"/>
                    <a:pt x="2475230" y="0"/>
                    <a:pt x="2687320" y="24130"/>
                  </a:cubicBezTo>
                  <a:cubicBezTo>
                    <a:pt x="2745740" y="30480"/>
                    <a:pt x="2744470" y="43180"/>
                    <a:pt x="2796540" y="49530"/>
                  </a:cubicBezTo>
                  <a:cubicBezTo>
                    <a:pt x="2918460" y="63500"/>
                    <a:pt x="3302000" y="36830"/>
                    <a:pt x="3418840" y="48260"/>
                  </a:cubicBezTo>
                  <a:cubicBezTo>
                    <a:pt x="3465830" y="53340"/>
                    <a:pt x="3478530" y="64770"/>
                    <a:pt x="3515360" y="68580"/>
                  </a:cubicBezTo>
                  <a:cubicBezTo>
                    <a:pt x="3564890" y="74930"/>
                    <a:pt x="3644900" y="63500"/>
                    <a:pt x="3691890" y="72390"/>
                  </a:cubicBezTo>
                  <a:cubicBezTo>
                    <a:pt x="3724910" y="78740"/>
                    <a:pt x="3736340" y="97790"/>
                    <a:pt x="3773170" y="102870"/>
                  </a:cubicBezTo>
                  <a:cubicBezTo>
                    <a:pt x="3845560" y="113030"/>
                    <a:pt x="3957320" y="78740"/>
                    <a:pt x="4105910" y="72390"/>
                  </a:cubicBezTo>
                  <a:cubicBezTo>
                    <a:pt x="4403090" y="58420"/>
                    <a:pt x="5302250" y="101600"/>
                    <a:pt x="5445760" y="69850"/>
                  </a:cubicBezTo>
                  <a:cubicBezTo>
                    <a:pt x="5474970" y="63500"/>
                    <a:pt x="5477510" y="48260"/>
                    <a:pt x="5495290" y="46990"/>
                  </a:cubicBezTo>
                  <a:cubicBezTo>
                    <a:pt x="5513070" y="45720"/>
                    <a:pt x="5535930" y="50800"/>
                    <a:pt x="5551170" y="60960"/>
                  </a:cubicBezTo>
                  <a:cubicBezTo>
                    <a:pt x="5566410" y="71120"/>
                    <a:pt x="5581650" y="92710"/>
                    <a:pt x="5588000" y="106680"/>
                  </a:cubicBezTo>
                  <a:cubicBezTo>
                    <a:pt x="5593080" y="116840"/>
                    <a:pt x="5593080" y="125730"/>
                    <a:pt x="5593080" y="135890"/>
                  </a:cubicBezTo>
                  <a:cubicBezTo>
                    <a:pt x="5593080" y="146050"/>
                    <a:pt x="5593080" y="154940"/>
                    <a:pt x="5589270" y="165100"/>
                  </a:cubicBezTo>
                  <a:cubicBezTo>
                    <a:pt x="5582920" y="179070"/>
                    <a:pt x="5571490" y="201930"/>
                    <a:pt x="5554980" y="212090"/>
                  </a:cubicBezTo>
                  <a:cubicBezTo>
                    <a:pt x="5534660" y="224790"/>
                    <a:pt x="5492750" y="229870"/>
                    <a:pt x="5469890" y="223520"/>
                  </a:cubicBezTo>
                  <a:cubicBezTo>
                    <a:pt x="5450840" y="218440"/>
                    <a:pt x="5433060" y="199390"/>
                    <a:pt x="5424170" y="186690"/>
                  </a:cubicBezTo>
                  <a:cubicBezTo>
                    <a:pt x="5417820" y="177800"/>
                    <a:pt x="5414010" y="170180"/>
                    <a:pt x="5412740" y="158750"/>
                  </a:cubicBezTo>
                  <a:cubicBezTo>
                    <a:pt x="5410200" y="143510"/>
                    <a:pt x="5410200" y="118110"/>
                    <a:pt x="5417820" y="101600"/>
                  </a:cubicBezTo>
                  <a:cubicBezTo>
                    <a:pt x="5425440" y="85090"/>
                    <a:pt x="5440680" y="67310"/>
                    <a:pt x="5457190" y="58420"/>
                  </a:cubicBezTo>
                  <a:cubicBezTo>
                    <a:pt x="5473700" y="49530"/>
                    <a:pt x="5499100" y="45720"/>
                    <a:pt x="5514340" y="46990"/>
                  </a:cubicBezTo>
                  <a:cubicBezTo>
                    <a:pt x="5525770" y="46990"/>
                    <a:pt x="5533390" y="49530"/>
                    <a:pt x="5543550" y="55880"/>
                  </a:cubicBezTo>
                  <a:cubicBezTo>
                    <a:pt x="5557520" y="63500"/>
                    <a:pt x="5576570" y="81280"/>
                    <a:pt x="5584190" y="97790"/>
                  </a:cubicBezTo>
                  <a:cubicBezTo>
                    <a:pt x="5591810" y="114300"/>
                    <a:pt x="5596890" y="137160"/>
                    <a:pt x="5591810" y="156210"/>
                  </a:cubicBezTo>
                  <a:cubicBezTo>
                    <a:pt x="5585460" y="179070"/>
                    <a:pt x="5562600" y="207010"/>
                    <a:pt x="5537200" y="222250"/>
                  </a:cubicBezTo>
                  <a:cubicBezTo>
                    <a:pt x="5507990" y="241300"/>
                    <a:pt x="5481320" y="243840"/>
                    <a:pt x="5421630" y="251460"/>
                  </a:cubicBezTo>
                  <a:cubicBezTo>
                    <a:pt x="5224780" y="275590"/>
                    <a:pt x="4326890" y="247650"/>
                    <a:pt x="4142740" y="248920"/>
                  </a:cubicBezTo>
                  <a:cubicBezTo>
                    <a:pt x="4091940" y="248920"/>
                    <a:pt x="4076700" y="246380"/>
                    <a:pt x="4046220" y="250190"/>
                  </a:cubicBezTo>
                  <a:cubicBezTo>
                    <a:pt x="4017010" y="254000"/>
                    <a:pt x="3995420" y="267970"/>
                    <a:pt x="3961130" y="271780"/>
                  </a:cubicBezTo>
                  <a:cubicBezTo>
                    <a:pt x="3910330" y="278130"/>
                    <a:pt x="3817620" y="280670"/>
                    <a:pt x="3768090" y="273050"/>
                  </a:cubicBezTo>
                  <a:cubicBezTo>
                    <a:pt x="3736340" y="267970"/>
                    <a:pt x="3722370" y="254000"/>
                    <a:pt x="3691890" y="248920"/>
                  </a:cubicBezTo>
                  <a:cubicBezTo>
                    <a:pt x="3647440" y="241300"/>
                    <a:pt x="3571240" y="252730"/>
                    <a:pt x="3521710" y="247650"/>
                  </a:cubicBezTo>
                  <a:cubicBezTo>
                    <a:pt x="3482340" y="243840"/>
                    <a:pt x="3465830" y="232410"/>
                    <a:pt x="3417570" y="227330"/>
                  </a:cubicBezTo>
                  <a:cubicBezTo>
                    <a:pt x="3307080" y="217170"/>
                    <a:pt x="3001010" y="237490"/>
                    <a:pt x="2867660" y="228600"/>
                  </a:cubicBezTo>
                  <a:cubicBezTo>
                    <a:pt x="2791460" y="223520"/>
                    <a:pt x="2777490" y="212090"/>
                    <a:pt x="2687320" y="205740"/>
                  </a:cubicBezTo>
                  <a:cubicBezTo>
                    <a:pt x="2428240" y="189230"/>
                    <a:pt x="1422400" y="201930"/>
                    <a:pt x="1172210" y="201930"/>
                  </a:cubicBezTo>
                  <a:cubicBezTo>
                    <a:pt x="1089660" y="201930"/>
                    <a:pt x="1061720" y="198120"/>
                    <a:pt x="1007110" y="201930"/>
                  </a:cubicBezTo>
                  <a:cubicBezTo>
                    <a:pt x="952500" y="205740"/>
                    <a:pt x="905510" y="219710"/>
                    <a:pt x="844550" y="223520"/>
                  </a:cubicBezTo>
                  <a:cubicBezTo>
                    <a:pt x="764540" y="228600"/>
                    <a:pt x="632460" y="209550"/>
                    <a:pt x="567690" y="218440"/>
                  </a:cubicBezTo>
                  <a:cubicBezTo>
                    <a:pt x="532130" y="223520"/>
                    <a:pt x="524510" y="238760"/>
                    <a:pt x="486410" y="243840"/>
                  </a:cubicBezTo>
                  <a:cubicBezTo>
                    <a:pt x="401320" y="256540"/>
                    <a:pt x="129540" y="259080"/>
                    <a:pt x="60960" y="237490"/>
                  </a:cubicBezTo>
                  <a:cubicBezTo>
                    <a:pt x="35560" y="229870"/>
                    <a:pt x="25400" y="219710"/>
                    <a:pt x="15240" y="205740"/>
                  </a:cubicBezTo>
                  <a:cubicBezTo>
                    <a:pt x="5080" y="191770"/>
                    <a:pt x="0" y="168910"/>
                    <a:pt x="2540" y="151130"/>
                  </a:cubicBezTo>
                  <a:cubicBezTo>
                    <a:pt x="5080" y="133350"/>
                    <a:pt x="15240" y="113030"/>
                    <a:pt x="27940" y="101600"/>
                  </a:cubicBezTo>
                  <a:cubicBezTo>
                    <a:pt x="40640" y="90170"/>
                    <a:pt x="80010" y="82550"/>
                    <a:pt x="80010" y="82550"/>
                  </a:cubicBezTo>
                </a:path>
              </a:pathLst>
            </a:custGeom>
            <a:solidFill>
              <a:srgbClr val="E7191F">
                <a:alpha val="24706"/>
              </a:srgbClr>
            </a:solidFill>
            <a:ln cap="sq">
              <a:noFill/>
              <a:prstDash val="solid"/>
              <a:miter/>
            </a:ln>
          </p:spPr>
        </p:sp>
      </p:grpSp>
      <p:grpSp>
        <p:nvGrpSpPr>
          <p:cNvPr name="Group 13" id="13"/>
          <p:cNvGrpSpPr/>
          <p:nvPr/>
        </p:nvGrpSpPr>
        <p:grpSpPr>
          <a:xfrm rot="0">
            <a:off x="829627" y="4812982"/>
            <a:ext cx="538162" cy="214312"/>
            <a:chOff x="0" y="0"/>
            <a:chExt cx="717550" cy="285750"/>
          </a:xfrm>
        </p:grpSpPr>
        <p:sp>
          <p:nvSpPr>
            <p:cNvPr name="Freeform 14" id="14"/>
            <p:cNvSpPr/>
            <p:nvPr/>
          </p:nvSpPr>
          <p:spPr>
            <a:xfrm flipH="false" flipV="false" rot="0">
              <a:off x="48260" y="53340"/>
              <a:ext cx="621030" cy="184150"/>
            </a:xfrm>
            <a:custGeom>
              <a:avLst/>
              <a:gdLst/>
              <a:ahLst/>
              <a:cxnLst/>
              <a:rect r="r" b="b" t="t" l="l"/>
              <a:pathLst>
                <a:path h="184150" w="621030">
                  <a:moveTo>
                    <a:pt x="78740" y="0"/>
                  </a:moveTo>
                  <a:cubicBezTo>
                    <a:pt x="500380" y="7620"/>
                    <a:pt x="571500" y="57150"/>
                    <a:pt x="576580" y="50800"/>
                  </a:cubicBezTo>
                  <a:cubicBezTo>
                    <a:pt x="579120" y="46990"/>
                    <a:pt x="549910" y="22860"/>
                    <a:pt x="551180" y="20320"/>
                  </a:cubicBezTo>
                  <a:cubicBezTo>
                    <a:pt x="553720" y="17780"/>
                    <a:pt x="585470" y="30480"/>
                    <a:pt x="596900" y="44450"/>
                  </a:cubicBezTo>
                  <a:cubicBezTo>
                    <a:pt x="609600" y="60960"/>
                    <a:pt x="619760" y="97790"/>
                    <a:pt x="617220" y="118110"/>
                  </a:cubicBezTo>
                  <a:cubicBezTo>
                    <a:pt x="614680" y="135890"/>
                    <a:pt x="601980" y="152400"/>
                    <a:pt x="589280" y="162560"/>
                  </a:cubicBezTo>
                  <a:cubicBezTo>
                    <a:pt x="576580" y="172720"/>
                    <a:pt x="558800" y="181610"/>
                    <a:pt x="541020" y="181610"/>
                  </a:cubicBezTo>
                  <a:cubicBezTo>
                    <a:pt x="519430" y="180340"/>
                    <a:pt x="485140" y="166370"/>
                    <a:pt x="472440" y="148590"/>
                  </a:cubicBezTo>
                  <a:cubicBezTo>
                    <a:pt x="459740" y="130810"/>
                    <a:pt x="455930" y="93980"/>
                    <a:pt x="461010" y="73660"/>
                  </a:cubicBezTo>
                  <a:cubicBezTo>
                    <a:pt x="464820" y="57150"/>
                    <a:pt x="478790" y="41910"/>
                    <a:pt x="492760" y="33020"/>
                  </a:cubicBezTo>
                  <a:cubicBezTo>
                    <a:pt x="506730" y="24130"/>
                    <a:pt x="525780" y="16510"/>
                    <a:pt x="543560" y="19050"/>
                  </a:cubicBezTo>
                  <a:cubicBezTo>
                    <a:pt x="563880" y="21590"/>
                    <a:pt x="596900" y="41910"/>
                    <a:pt x="608330" y="59690"/>
                  </a:cubicBezTo>
                  <a:cubicBezTo>
                    <a:pt x="618490" y="73660"/>
                    <a:pt x="621030" y="92710"/>
                    <a:pt x="618490" y="109220"/>
                  </a:cubicBezTo>
                  <a:cubicBezTo>
                    <a:pt x="615950" y="125730"/>
                    <a:pt x="607060" y="144780"/>
                    <a:pt x="595630" y="156210"/>
                  </a:cubicBezTo>
                  <a:cubicBezTo>
                    <a:pt x="584200" y="167640"/>
                    <a:pt x="568960" y="177800"/>
                    <a:pt x="549910" y="180340"/>
                  </a:cubicBezTo>
                  <a:cubicBezTo>
                    <a:pt x="521970" y="184150"/>
                    <a:pt x="491490" y="161290"/>
                    <a:pt x="444500" y="156210"/>
                  </a:cubicBezTo>
                  <a:cubicBezTo>
                    <a:pt x="356870" y="146050"/>
                    <a:pt x="123190" y="171450"/>
                    <a:pt x="59690" y="151130"/>
                  </a:cubicBezTo>
                  <a:cubicBezTo>
                    <a:pt x="35560" y="143510"/>
                    <a:pt x="24130" y="134620"/>
                    <a:pt x="15240" y="120650"/>
                  </a:cubicBezTo>
                  <a:cubicBezTo>
                    <a:pt x="6350" y="106680"/>
                    <a:pt x="0" y="85090"/>
                    <a:pt x="2540" y="68580"/>
                  </a:cubicBezTo>
                  <a:cubicBezTo>
                    <a:pt x="5080" y="52070"/>
                    <a:pt x="15240" y="31750"/>
                    <a:pt x="27940" y="20320"/>
                  </a:cubicBezTo>
                  <a:cubicBezTo>
                    <a:pt x="40640" y="8890"/>
                    <a:pt x="78740" y="0"/>
                    <a:pt x="78740" y="0"/>
                  </a:cubicBezTo>
                </a:path>
              </a:pathLst>
            </a:custGeom>
            <a:solidFill>
              <a:srgbClr val="E7191F">
                <a:alpha val="24706"/>
              </a:srgbClr>
            </a:solidFill>
            <a:ln cap="sq">
              <a:noFill/>
              <a:prstDash val="solid"/>
              <a:miter/>
            </a:ln>
          </p:spPr>
        </p:sp>
      </p:grpSp>
      <p:grpSp>
        <p:nvGrpSpPr>
          <p:cNvPr name="Group 15" id="15"/>
          <p:cNvGrpSpPr/>
          <p:nvPr/>
        </p:nvGrpSpPr>
        <p:grpSpPr>
          <a:xfrm rot="0">
            <a:off x="1259205" y="4789170"/>
            <a:ext cx="1078230" cy="223838"/>
            <a:chOff x="0" y="0"/>
            <a:chExt cx="1437640" cy="298450"/>
          </a:xfrm>
        </p:grpSpPr>
        <p:sp>
          <p:nvSpPr>
            <p:cNvPr name="Freeform 16" id="16"/>
            <p:cNvSpPr/>
            <p:nvPr/>
          </p:nvSpPr>
          <p:spPr>
            <a:xfrm flipH="false" flipV="false" rot="0">
              <a:off x="48260" y="40640"/>
              <a:ext cx="1338580" cy="223520"/>
            </a:xfrm>
            <a:custGeom>
              <a:avLst/>
              <a:gdLst/>
              <a:ahLst/>
              <a:cxnLst/>
              <a:rect r="r" b="b" t="t" l="l"/>
              <a:pathLst>
                <a:path h="223520" w="1338580">
                  <a:moveTo>
                    <a:pt x="80010" y="43180"/>
                  </a:moveTo>
                  <a:cubicBezTo>
                    <a:pt x="843280" y="29210"/>
                    <a:pt x="847090" y="17780"/>
                    <a:pt x="887730" y="12700"/>
                  </a:cubicBezTo>
                  <a:cubicBezTo>
                    <a:pt x="967740" y="2540"/>
                    <a:pt x="1182370" y="0"/>
                    <a:pt x="1249680" y="10160"/>
                  </a:cubicBezTo>
                  <a:cubicBezTo>
                    <a:pt x="1276350" y="13970"/>
                    <a:pt x="1290320" y="15240"/>
                    <a:pt x="1304290" y="27940"/>
                  </a:cubicBezTo>
                  <a:cubicBezTo>
                    <a:pt x="1320800" y="43180"/>
                    <a:pt x="1337310" y="80010"/>
                    <a:pt x="1338580" y="102870"/>
                  </a:cubicBezTo>
                  <a:cubicBezTo>
                    <a:pt x="1338580" y="121920"/>
                    <a:pt x="1327150" y="143510"/>
                    <a:pt x="1318260" y="156210"/>
                  </a:cubicBezTo>
                  <a:cubicBezTo>
                    <a:pt x="1311910" y="165100"/>
                    <a:pt x="1305560" y="170180"/>
                    <a:pt x="1295400" y="175260"/>
                  </a:cubicBezTo>
                  <a:cubicBezTo>
                    <a:pt x="1281430" y="181610"/>
                    <a:pt x="1258570" y="189230"/>
                    <a:pt x="1240790" y="186690"/>
                  </a:cubicBezTo>
                  <a:cubicBezTo>
                    <a:pt x="1223010" y="184150"/>
                    <a:pt x="1201420" y="175260"/>
                    <a:pt x="1188720" y="162560"/>
                  </a:cubicBezTo>
                  <a:cubicBezTo>
                    <a:pt x="1176020" y="149860"/>
                    <a:pt x="1165860" y="130810"/>
                    <a:pt x="1163320" y="113030"/>
                  </a:cubicBezTo>
                  <a:cubicBezTo>
                    <a:pt x="1160780" y="95250"/>
                    <a:pt x="1165860" y="71120"/>
                    <a:pt x="1172210" y="57150"/>
                  </a:cubicBezTo>
                  <a:cubicBezTo>
                    <a:pt x="1176020" y="46990"/>
                    <a:pt x="1181100" y="40640"/>
                    <a:pt x="1188720" y="34290"/>
                  </a:cubicBezTo>
                  <a:cubicBezTo>
                    <a:pt x="1200150" y="24130"/>
                    <a:pt x="1221740" y="10160"/>
                    <a:pt x="1240790" y="10160"/>
                  </a:cubicBezTo>
                  <a:cubicBezTo>
                    <a:pt x="1263650" y="10160"/>
                    <a:pt x="1301750" y="25400"/>
                    <a:pt x="1318260" y="41910"/>
                  </a:cubicBezTo>
                  <a:cubicBezTo>
                    <a:pt x="1330960" y="55880"/>
                    <a:pt x="1338580" y="74930"/>
                    <a:pt x="1338580" y="93980"/>
                  </a:cubicBezTo>
                  <a:cubicBezTo>
                    <a:pt x="1337310" y="116840"/>
                    <a:pt x="1320800" y="153670"/>
                    <a:pt x="1304290" y="168910"/>
                  </a:cubicBezTo>
                  <a:cubicBezTo>
                    <a:pt x="1290320" y="181610"/>
                    <a:pt x="1276350" y="184150"/>
                    <a:pt x="1249680" y="187960"/>
                  </a:cubicBezTo>
                  <a:cubicBezTo>
                    <a:pt x="1182370" y="199390"/>
                    <a:pt x="967740" y="172720"/>
                    <a:pt x="887730" y="182880"/>
                  </a:cubicBezTo>
                  <a:cubicBezTo>
                    <a:pt x="847090" y="187960"/>
                    <a:pt x="843280" y="200660"/>
                    <a:pt x="798830" y="207010"/>
                  </a:cubicBezTo>
                  <a:cubicBezTo>
                    <a:pt x="674370" y="223520"/>
                    <a:pt x="180340" y="219710"/>
                    <a:pt x="80010" y="200660"/>
                  </a:cubicBezTo>
                  <a:cubicBezTo>
                    <a:pt x="52070" y="195580"/>
                    <a:pt x="40640" y="191770"/>
                    <a:pt x="27940" y="180340"/>
                  </a:cubicBezTo>
                  <a:cubicBezTo>
                    <a:pt x="15240" y="168910"/>
                    <a:pt x="5080" y="148590"/>
                    <a:pt x="2540" y="130810"/>
                  </a:cubicBezTo>
                  <a:cubicBezTo>
                    <a:pt x="0" y="114300"/>
                    <a:pt x="3810" y="91440"/>
                    <a:pt x="15240" y="77470"/>
                  </a:cubicBezTo>
                  <a:cubicBezTo>
                    <a:pt x="27940" y="60960"/>
                    <a:pt x="80010" y="43180"/>
                    <a:pt x="80010" y="43180"/>
                  </a:cubicBezTo>
                </a:path>
              </a:pathLst>
            </a:custGeom>
            <a:solidFill>
              <a:srgbClr val="E7191F">
                <a:alpha val="24706"/>
              </a:srgbClr>
            </a:solidFill>
            <a:ln cap="sq">
              <a:noFill/>
              <a:prstDash val="solid"/>
              <a:miter/>
            </a:ln>
          </p:spPr>
        </p:sp>
      </p:grpSp>
      <p:grpSp>
        <p:nvGrpSpPr>
          <p:cNvPr name="Group 17" id="17"/>
          <p:cNvGrpSpPr/>
          <p:nvPr/>
        </p:nvGrpSpPr>
        <p:grpSpPr>
          <a:xfrm rot="0">
            <a:off x="2225040" y="4811078"/>
            <a:ext cx="661035" cy="217170"/>
            <a:chOff x="0" y="0"/>
            <a:chExt cx="881380" cy="289560"/>
          </a:xfrm>
        </p:grpSpPr>
        <p:sp>
          <p:nvSpPr>
            <p:cNvPr name="Freeform 18" id="18"/>
            <p:cNvSpPr/>
            <p:nvPr/>
          </p:nvSpPr>
          <p:spPr>
            <a:xfrm flipH="false" flipV="false" rot="0">
              <a:off x="48260" y="55880"/>
              <a:ext cx="784860" cy="189230"/>
            </a:xfrm>
            <a:custGeom>
              <a:avLst/>
              <a:gdLst/>
              <a:ahLst/>
              <a:cxnLst/>
              <a:rect r="r" b="b" t="t" l="l"/>
              <a:pathLst>
                <a:path h="189230" w="784860">
                  <a:moveTo>
                    <a:pt x="78740" y="0"/>
                  </a:moveTo>
                  <a:cubicBezTo>
                    <a:pt x="640080" y="8890"/>
                    <a:pt x="690880" y="71120"/>
                    <a:pt x="703580" y="62230"/>
                  </a:cubicBezTo>
                  <a:cubicBezTo>
                    <a:pt x="711200" y="57150"/>
                    <a:pt x="690880" y="21590"/>
                    <a:pt x="697230" y="16510"/>
                  </a:cubicBezTo>
                  <a:cubicBezTo>
                    <a:pt x="703580" y="10160"/>
                    <a:pt x="734060" y="21590"/>
                    <a:pt x="748030" y="33020"/>
                  </a:cubicBezTo>
                  <a:cubicBezTo>
                    <a:pt x="764540" y="46990"/>
                    <a:pt x="782320" y="83820"/>
                    <a:pt x="782320" y="105410"/>
                  </a:cubicBezTo>
                  <a:cubicBezTo>
                    <a:pt x="782320" y="123190"/>
                    <a:pt x="773430" y="142240"/>
                    <a:pt x="762000" y="154940"/>
                  </a:cubicBezTo>
                  <a:cubicBezTo>
                    <a:pt x="750570" y="167640"/>
                    <a:pt x="734060" y="180340"/>
                    <a:pt x="716280" y="182880"/>
                  </a:cubicBezTo>
                  <a:cubicBezTo>
                    <a:pt x="694690" y="185420"/>
                    <a:pt x="656590" y="177800"/>
                    <a:pt x="640080" y="161290"/>
                  </a:cubicBezTo>
                  <a:cubicBezTo>
                    <a:pt x="623570" y="144780"/>
                    <a:pt x="613410" y="107950"/>
                    <a:pt x="614680" y="86360"/>
                  </a:cubicBezTo>
                  <a:cubicBezTo>
                    <a:pt x="615950" y="68580"/>
                    <a:pt x="627380" y="50800"/>
                    <a:pt x="640080" y="39370"/>
                  </a:cubicBezTo>
                  <a:cubicBezTo>
                    <a:pt x="652780" y="27940"/>
                    <a:pt x="671830" y="19050"/>
                    <a:pt x="688340" y="16510"/>
                  </a:cubicBezTo>
                  <a:cubicBezTo>
                    <a:pt x="704850" y="13970"/>
                    <a:pt x="726440" y="17780"/>
                    <a:pt x="741680" y="27940"/>
                  </a:cubicBezTo>
                  <a:cubicBezTo>
                    <a:pt x="759460" y="40640"/>
                    <a:pt x="779780" y="73660"/>
                    <a:pt x="782320" y="95250"/>
                  </a:cubicBezTo>
                  <a:cubicBezTo>
                    <a:pt x="784860" y="113030"/>
                    <a:pt x="777240" y="133350"/>
                    <a:pt x="767080" y="147320"/>
                  </a:cubicBezTo>
                  <a:cubicBezTo>
                    <a:pt x="756920" y="161290"/>
                    <a:pt x="744220" y="175260"/>
                    <a:pt x="723900" y="180340"/>
                  </a:cubicBezTo>
                  <a:cubicBezTo>
                    <a:pt x="692150" y="189230"/>
                    <a:pt x="645160" y="165100"/>
                    <a:pt x="582930" y="160020"/>
                  </a:cubicBezTo>
                  <a:cubicBezTo>
                    <a:pt x="463550" y="151130"/>
                    <a:pt x="138430" y="176530"/>
                    <a:pt x="60960" y="152400"/>
                  </a:cubicBezTo>
                  <a:cubicBezTo>
                    <a:pt x="35560" y="144780"/>
                    <a:pt x="25400" y="135890"/>
                    <a:pt x="15240" y="121920"/>
                  </a:cubicBezTo>
                  <a:cubicBezTo>
                    <a:pt x="5080" y="107950"/>
                    <a:pt x="0" y="85090"/>
                    <a:pt x="2540" y="67310"/>
                  </a:cubicBezTo>
                  <a:cubicBezTo>
                    <a:pt x="5080" y="50800"/>
                    <a:pt x="15240" y="30480"/>
                    <a:pt x="27940" y="19050"/>
                  </a:cubicBezTo>
                  <a:cubicBezTo>
                    <a:pt x="40640" y="7620"/>
                    <a:pt x="78740" y="0"/>
                    <a:pt x="78740" y="0"/>
                  </a:cubicBezTo>
                </a:path>
              </a:pathLst>
            </a:custGeom>
            <a:solidFill>
              <a:srgbClr val="E7191F">
                <a:alpha val="24706"/>
              </a:srgbClr>
            </a:solidFill>
            <a:ln cap="sq">
              <a:noFill/>
              <a:prstDash val="solid"/>
              <a:miter/>
            </a:ln>
          </p:spPr>
        </p:sp>
      </p:grpSp>
      <p:grpSp>
        <p:nvGrpSpPr>
          <p:cNvPr name="Group 19" id="19"/>
          <p:cNvGrpSpPr/>
          <p:nvPr/>
        </p:nvGrpSpPr>
        <p:grpSpPr>
          <a:xfrm rot="0">
            <a:off x="2741295" y="4788218"/>
            <a:ext cx="1303020" cy="227647"/>
            <a:chOff x="0" y="0"/>
            <a:chExt cx="1737360" cy="303530"/>
          </a:xfrm>
        </p:grpSpPr>
        <p:sp>
          <p:nvSpPr>
            <p:cNvPr name="Freeform 20" id="20"/>
            <p:cNvSpPr/>
            <p:nvPr/>
          </p:nvSpPr>
          <p:spPr>
            <a:xfrm flipH="false" flipV="false" rot="0">
              <a:off x="49530" y="60960"/>
              <a:ext cx="1640840" cy="196850"/>
            </a:xfrm>
            <a:custGeom>
              <a:avLst/>
              <a:gdLst/>
              <a:ahLst/>
              <a:cxnLst/>
              <a:rect r="r" b="b" t="t" l="l"/>
              <a:pathLst>
                <a:path h="196850" w="1640840">
                  <a:moveTo>
                    <a:pt x="78740" y="1270"/>
                  </a:moveTo>
                  <a:cubicBezTo>
                    <a:pt x="1543050" y="0"/>
                    <a:pt x="1577340" y="8890"/>
                    <a:pt x="1604010" y="33020"/>
                  </a:cubicBezTo>
                  <a:cubicBezTo>
                    <a:pt x="1625600" y="52070"/>
                    <a:pt x="1639570" y="86360"/>
                    <a:pt x="1637030" y="110490"/>
                  </a:cubicBezTo>
                  <a:cubicBezTo>
                    <a:pt x="1634490" y="135890"/>
                    <a:pt x="1610360" y="168910"/>
                    <a:pt x="1591310" y="181610"/>
                  </a:cubicBezTo>
                  <a:cubicBezTo>
                    <a:pt x="1574800" y="191770"/>
                    <a:pt x="1551940" y="194310"/>
                    <a:pt x="1534160" y="191770"/>
                  </a:cubicBezTo>
                  <a:cubicBezTo>
                    <a:pt x="1516380" y="189230"/>
                    <a:pt x="1496060" y="179070"/>
                    <a:pt x="1483360" y="166370"/>
                  </a:cubicBezTo>
                  <a:cubicBezTo>
                    <a:pt x="1470660" y="153670"/>
                    <a:pt x="1460500" y="129540"/>
                    <a:pt x="1457960" y="114300"/>
                  </a:cubicBezTo>
                  <a:cubicBezTo>
                    <a:pt x="1455420" y="102870"/>
                    <a:pt x="1456690" y="95250"/>
                    <a:pt x="1459230" y="85090"/>
                  </a:cubicBezTo>
                  <a:cubicBezTo>
                    <a:pt x="1463040" y="69850"/>
                    <a:pt x="1473200" y="46990"/>
                    <a:pt x="1487170" y="35560"/>
                  </a:cubicBezTo>
                  <a:cubicBezTo>
                    <a:pt x="1501140" y="22860"/>
                    <a:pt x="1522730" y="13970"/>
                    <a:pt x="1540510" y="12700"/>
                  </a:cubicBezTo>
                  <a:cubicBezTo>
                    <a:pt x="1558290" y="11430"/>
                    <a:pt x="1581150" y="16510"/>
                    <a:pt x="1596390" y="26670"/>
                  </a:cubicBezTo>
                  <a:cubicBezTo>
                    <a:pt x="1611630" y="36830"/>
                    <a:pt x="1625600" y="54610"/>
                    <a:pt x="1631950" y="72390"/>
                  </a:cubicBezTo>
                  <a:cubicBezTo>
                    <a:pt x="1638300" y="88900"/>
                    <a:pt x="1640840" y="111760"/>
                    <a:pt x="1633220" y="129540"/>
                  </a:cubicBezTo>
                  <a:cubicBezTo>
                    <a:pt x="1624330" y="151130"/>
                    <a:pt x="1597660" y="181610"/>
                    <a:pt x="1573530" y="189230"/>
                  </a:cubicBezTo>
                  <a:cubicBezTo>
                    <a:pt x="1546860" y="196850"/>
                    <a:pt x="1527810" y="173990"/>
                    <a:pt x="1475740" y="168910"/>
                  </a:cubicBezTo>
                  <a:cubicBezTo>
                    <a:pt x="1281430" y="148590"/>
                    <a:pt x="228600" y="187960"/>
                    <a:pt x="78740" y="158750"/>
                  </a:cubicBezTo>
                  <a:cubicBezTo>
                    <a:pt x="48260" y="152400"/>
                    <a:pt x="39370" y="149860"/>
                    <a:pt x="26670" y="138430"/>
                  </a:cubicBezTo>
                  <a:cubicBezTo>
                    <a:pt x="13970" y="127000"/>
                    <a:pt x="2540" y="106680"/>
                    <a:pt x="1270" y="88900"/>
                  </a:cubicBezTo>
                  <a:cubicBezTo>
                    <a:pt x="0" y="68580"/>
                    <a:pt x="12700" y="34290"/>
                    <a:pt x="26670" y="20320"/>
                  </a:cubicBezTo>
                  <a:cubicBezTo>
                    <a:pt x="39370" y="7620"/>
                    <a:pt x="78740" y="1270"/>
                    <a:pt x="78740" y="1270"/>
                  </a:cubicBezTo>
                </a:path>
              </a:pathLst>
            </a:custGeom>
            <a:solidFill>
              <a:srgbClr val="E7191F">
                <a:alpha val="24706"/>
              </a:srgbClr>
            </a:solidFill>
            <a:ln cap="sq">
              <a:noFill/>
              <a:prstDash val="solid"/>
              <a:miter/>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656084" y="2267827"/>
            <a:ext cx="5184214" cy="3866193"/>
          </a:xfrm>
          <a:custGeom>
            <a:avLst/>
            <a:gdLst/>
            <a:ahLst/>
            <a:cxnLst/>
            <a:rect r="r" b="b" t="t" l="l"/>
            <a:pathLst>
              <a:path h="3866193" w="5184214">
                <a:moveTo>
                  <a:pt x="0" y="0"/>
                </a:moveTo>
                <a:lnTo>
                  <a:pt x="5184214" y="0"/>
                </a:lnTo>
                <a:lnTo>
                  <a:pt x="5184214" y="3866193"/>
                </a:lnTo>
                <a:lnTo>
                  <a:pt x="0" y="3866193"/>
                </a:lnTo>
                <a:lnTo>
                  <a:pt x="0" y="0"/>
                </a:lnTo>
                <a:close/>
              </a:path>
            </a:pathLst>
          </a:custGeom>
          <a:blipFill>
            <a:blip r:embed="rId4"/>
            <a:stretch>
              <a:fillRect l="0" t="0" r="0" b="0"/>
            </a:stretch>
          </a:blipFill>
        </p:spPr>
      </p:sp>
      <p:sp>
        <p:nvSpPr>
          <p:cNvPr name="Freeform 8" id="8"/>
          <p:cNvSpPr/>
          <p:nvPr/>
        </p:nvSpPr>
        <p:spPr>
          <a:xfrm flipH="false" flipV="false" rot="0">
            <a:off x="7148720" y="2882508"/>
            <a:ext cx="10679134" cy="6503023"/>
          </a:xfrm>
          <a:custGeom>
            <a:avLst/>
            <a:gdLst/>
            <a:ahLst/>
            <a:cxnLst/>
            <a:rect r="r" b="b" t="t" l="l"/>
            <a:pathLst>
              <a:path h="6503023" w="10679134">
                <a:moveTo>
                  <a:pt x="0" y="0"/>
                </a:moveTo>
                <a:lnTo>
                  <a:pt x="10679134" y="0"/>
                </a:lnTo>
                <a:lnTo>
                  <a:pt x="10679134" y="6503023"/>
                </a:lnTo>
                <a:lnTo>
                  <a:pt x="0" y="6503023"/>
                </a:lnTo>
                <a:lnTo>
                  <a:pt x="0" y="0"/>
                </a:lnTo>
                <a:close/>
              </a:path>
            </a:pathLst>
          </a:custGeom>
          <a:blipFill>
            <a:blip r:embed="rId5"/>
            <a:stretch>
              <a:fillRect l="0" t="0" r="0" b="0"/>
            </a:stretch>
          </a:blipFill>
        </p:spPr>
      </p:sp>
      <p:grpSp>
        <p:nvGrpSpPr>
          <p:cNvPr name="Group 9" id="9"/>
          <p:cNvGrpSpPr/>
          <p:nvPr/>
        </p:nvGrpSpPr>
        <p:grpSpPr>
          <a:xfrm rot="0">
            <a:off x="453421" y="6267607"/>
            <a:ext cx="5598811" cy="3898756"/>
            <a:chOff x="0" y="0"/>
            <a:chExt cx="1474584" cy="1026833"/>
          </a:xfrm>
        </p:grpSpPr>
        <p:sp>
          <p:nvSpPr>
            <p:cNvPr name="Freeform 10" id="10"/>
            <p:cNvSpPr/>
            <p:nvPr/>
          </p:nvSpPr>
          <p:spPr>
            <a:xfrm flipH="false" flipV="false" rot="0">
              <a:off x="0" y="0"/>
              <a:ext cx="1474584" cy="1026833"/>
            </a:xfrm>
            <a:custGeom>
              <a:avLst/>
              <a:gdLst/>
              <a:ahLst/>
              <a:cxnLst/>
              <a:rect r="r" b="b" t="t" l="l"/>
              <a:pathLst>
                <a:path h="1026833" w="1474584">
                  <a:moveTo>
                    <a:pt x="70522" y="0"/>
                  </a:moveTo>
                  <a:lnTo>
                    <a:pt x="1404062" y="0"/>
                  </a:lnTo>
                  <a:cubicBezTo>
                    <a:pt x="1443010" y="0"/>
                    <a:pt x="1474584" y="31574"/>
                    <a:pt x="1474584" y="70522"/>
                  </a:cubicBezTo>
                  <a:lnTo>
                    <a:pt x="1474584" y="956311"/>
                  </a:lnTo>
                  <a:cubicBezTo>
                    <a:pt x="1474584" y="975015"/>
                    <a:pt x="1467154" y="992952"/>
                    <a:pt x="1453929" y="1006178"/>
                  </a:cubicBezTo>
                  <a:cubicBezTo>
                    <a:pt x="1440703" y="1019403"/>
                    <a:pt x="1422766" y="1026833"/>
                    <a:pt x="1404062" y="1026833"/>
                  </a:cubicBezTo>
                  <a:lnTo>
                    <a:pt x="70522" y="1026833"/>
                  </a:lnTo>
                  <a:cubicBezTo>
                    <a:pt x="31574" y="1026833"/>
                    <a:pt x="0" y="995259"/>
                    <a:pt x="0" y="956311"/>
                  </a:cubicBezTo>
                  <a:lnTo>
                    <a:pt x="0" y="70522"/>
                  </a:lnTo>
                  <a:cubicBezTo>
                    <a:pt x="0" y="31574"/>
                    <a:pt x="31574" y="0"/>
                    <a:pt x="70522" y="0"/>
                  </a:cubicBezTo>
                  <a:close/>
                </a:path>
              </a:pathLst>
            </a:custGeom>
            <a:solidFill>
              <a:srgbClr val="FFE500"/>
            </a:solidFill>
          </p:spPr>
        </p:sp>
        <p:sp>
          <p:nvSpPr>
            <p:cNvPr name="TextBox 11" id="11"/>
            <p:cNvSpPr txBox="true"/>
            <p:nvPr/>
          </p:nvSpPr>
          <p:spPr>
            <a:xfrm>
              <a:off x="0" y="-38100"/>
              <a:ext cx="1474584" cy="10649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56084" y="6391642"/>
            <a:ext cx="5184214" cy="3642474"/>
          </a:xfrm>
          <a:custGeom>
            <a:avLst/>
            <a:gdLst/>
            <a:ahLst/>
            <a:cxnLst/>
            <a:rect r="r" b="b" t="t" l="l"/>
            <a:pathLst>
              <a:path h="3642474" w="5184214">
                <a:moveTo>
                  <a:pt x="0" y="0"/>
                </a:moveTo>
                <a:lnTo>
                  <a:pt x="5184214" y="0"/>
                </a:lnTo>
                <a:lnTo>
                  <a:pt x="5184214" y="3642474"/>
                </a:lnTo>
                <a:lnTo>
                  <a:pt x="0" y="3642474"/>
                </a:lnTo>
                <a:lnTo>
                  <a:pt x="0" y="0"/>
                </a:lnTo>
                <a:close/>
              </a:path>
            </a:pathLst>
          </a:custGeom>
          <a:blipFill>
            <a:blip r:embed="rId6"/>
            <a:stretch>
              <a:fillRect l="0" t="0" r="0" b="0"/>
            </a:stretch>
          </a:blipFill>
        </p:spPr>
      </p:sp>
      <p:sp>
        <p:nvSpPr>
          <p:cNvPr name="TextBox 13" id="13"/>
          <p:cNvSpPr txBox="true"/>
          <p:nvPr/>
        </p:nvSpPr>
        <p:spPr>
          <a:xfrm rot="0">
            <a:off x="2043196" y="526524"/>
            <a:ext cx="14201608" cy="831812"/>
          </a:xfrm>
          <a:prstGeom prst="rect">
            <a:avLst/>
          </a:prstGeom>
        </p:spPr>
        <p:txBody>
          <a:bodyPr anchor="t" rtlCol="false" tIns="0" lIns="0" bIns="0" rIns="0">
            <a:spAutoFit/>
          </a:bodyPr>
          <a:lstStyle/>
          <a:p>
            <a:pPr algn="ctr">
              <a:lnSpc>
                <a:spcPts val="6433"/>
              </a:lnSpc>
            </a:pPr>
            <a:r>
              <a:rPr lang="en-US" sz="6069">
                <a:solidFill>
                  <a:srgbClr val="FFFFFF"/>
                </a:solidFill>
                <a:latin typeface="Yearbook Solid"/>
              </a:rPr>
              <a:t>InteractiON &amp; higher ORDER MODELS</a:t>
            </a:r>
          </a:p>
        </p:txBody>
      </p:sp>
      <p:sp>
        <p:nvSpPr>
          <p:cNvPr name="TextBox 14" id="14"/>
          <p:cNvSpPr txBox="true"/>
          <p:nvPr/>
        </p:nvSpPr>
        <p:spPr>
          <a:xfrm rot="0">
            <a:off x="-191796" y="1786961"/>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Interaction Model</a:t>
            </a:r>
          </a:p>
        </p:txBody>
      </p:sp>
      <p:sp>
        <p:nvSpPr>
          <p:cNvPr name="TextBox 15" id="15"/>
          <p:cNvSpPr txBox="true"/>
          <p:nvPr/>
        </p:nvSpPr>
        <p:spPr>
          <a:xfrm rot="0">
            <a:off x="5444441" y="9751505"/>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Higher Order Model</a:t>
            </a:r>
          </a:p>
        </p:txBody>
      </p:sp>
      <p:sp>
        <p:nvSpPr>
          <p:cNvPr name="AutoShape 16" id="16"/>
          <p:cNvSpPr/>
          <p:nvPr/>
        </p:nvSpPr>
        <p:spPr>
          <a:xfrm flipH="true" flipV="true">
            <a:off x="5444441" y="9661771"/>
            <a:ext cx="1704279" cy="306904"/>
          </a:xfrm>
          <a:prstGeom prst="line">
            <a:avLst/>
          </a:prstGeom>
          <a:ln cap="flat" w="38100">
            <a:solidFill>
              <a:srgbClr val="000000"/>
            </a:solidFill>
            <a:prstDash val="solid"/>
            <a:headEnd type="none" len="sm" w="sm"/>
            <a:tailEnd type="arrow" len="sm" w="med"/>
          </a:ln>
        </p:spPr>
      </p:sp>
      <p:grpSp>
        <p:nvGrpSpPr>
          <p:cNvPr name="Group 17" id="17"/>
          <p:cNvGrpSpPr/>
          <p:nvPr/>
        </p:nvGrpSpPr>
        <p:grpSpPr>
          <a:xfrm rot="0">
            <a:off x="7309485" y="7172325"/>
            <a:ext cx="2742248" cy="2000250"/>
            <a:chOff x="0" y="0"/>
            <a:chExt cx="3656330" cy="2667000"/>
          </a:xfrm>
        </p:grpSpPr>
        <p:sp>
          <p:nvSpPr>
            <p:cNvPr name="Freeform 18" id="18"/>
            <p:cNvSpPr/>
            <p:nvPr/>
          </p:nvSpPr>
          <p:spPr>
            <a:xfrm flipH="false" flipV="false" rot="0">
              <a:off x="44450" y="-24130"/>
              <a:ext cx="3602990" cy="2663190"/>
            </a:xfrm>
            <a:custGeom>
              <a:avLst/>
              <a:gdLst/>
              <a:ahLst/>
              <a:cxnLst/>
              <a:rect r="r" b="b" t="t" l="l"/>
              <a:pathLst>
                <a:path h="2663190" w="3602990">
                  <a:moveTo>
                    <a:pt x="2258060" y="1206500"/>
                  </a:moveTo>
                  <a:cubicBezTo>
                    <a:pt x="2183130" y="1408430"/>
                    <a:pt x="2012950" y="868680"/>
                    <a:pt x="1855470" y="840740"/>
                  </a:cubicBezTo>
                  <a:cubicBezTo>
                    <a:pt x="1692910" y="811530"/>
                    <a:pt x="1254760" y="1234440"/>
                    <a:pt x="1268730" y="1259840"/>
                  </a:cubicBezTo>
                  <a:cubicBezTo>
                    <a:pt x="1282700" y="1285240"/>
                    <a:pt x="1882140" y="953770"/>
                    <a:pt x="1921510" y="1004570"/>
                  </a:cubicBezTo>
                  <a:cubicBezTo>
                    <a:pt x="1959610" y="1054100"/>
                    <a:pt x="1515110" y="1527810"/>
                    <a:pt x="1531620" y="1541780"/>
                  </a:cubicBezTo>
                  <a:cubicBezTo>
                    <a:pt x="1548130" y="1555750"/>
                    <a:pt x="1897380" y="1059180"/>
                    <a:pt x="2019300" y="1087120"/>
                  </a:cubicBezTo>
                  <a:cubicBezTo>
                    <a:pt x="2139950" y="1113790"/>
                    <a:pt x="2195830" y="1704340"/>
                    <a:pt x="2260600" y="1697990"/>
                  </a:cubicBezTo>
                  <a:cubicBezTo>
                    <a:pt x="2334260" y="1691640"/>
                    <a:pt x="2531110" y="1018540"/>
                    <a:pt x="2421890" y="875030"/>
                  </a:cubicBezTo>
                  <a:cubicBezTo>
                    <a:pt x="2317750" y="739140"/>
                    <a:pt x="1849120" y="715010"/>
                    <a:pt x="1672590" y="817880"/>
                  </a:cubicBezTo>
                  <a:cubicBezTo>
                    <a:pt x="1498600" y="919480"/>
                    <a:pt x="1330960" y="1455420"/>
                    <a:pt x="1365250" y="1479550"/>
                  </a:cubicBezTo>
                  <a:cubicBezTo>
                    <a:pt x="1397000" y="1502410"/>
                    <a:pt x="1850390" y="1090930"/>
                    <a:pt x="1821180" y="1031240"/>
                  </a:cubicBezTo>
                  <a:cubicBezTo>
                    <a:pt x="1790700" y="970280"/>
                    <a:pt x="1212850" y="1016000"/>
                    <a:pt x="1163320" y="1125220"/>
                  </a:cubicBezTo>
                  <a:cubicBezTo>
                    <a:pt x="1112520" y="1238250"/>
                    <a:pt x="1435100" y="1720850"/>
                    <a:pt x="1550670" y="1714500"/>
                  </a:cubicBezTo>
                  <a:cubicBezTo>
                    <a:pt x="1659890" y="1708150"/>
                    <a:pt x="1811020" y="1136650"/>
                    <a:pt x="1842770" y="1146810"/>
                  </a:cubicBezTo>
                  <a:cubicBezTo>
                    <a:pt x="1874520" y="1156970"/>
                    <a:pt x="1776730" y="1778000"/>
                    <a:pt x="1737360" y="1778000"/>
                  </a:cubicBezTo>
                  <a:cubicBezTo>
                    <a:pt x="1696720" y="1778000"/>
                    <a:pt x="1662430" y="1085850"/>
                    <a:pt x="1601470" y="1080770"/>
                  </a:cubicBezTo>
                  <a:cubicBezTo>
                    <a:pt x="1543050" y="1076960"/>
                    <a:pt x="1424940" y="1710690"/>
                    <a:pt x="1381760" y="1704340"/>
                  </a:cubicBezTo>
                  <a:cubicBezTo>
                    <a:pt x="1334770" y="1697990"/>
                    <a:pt x="1270000" y="1055370"/>
                    <a:pt x="1350010" y="925830"/>
                  </a:cubicBezTo>
                  <a:cubicBezTo>
                    <a:pt x="1393190" y="854710"/>
                    <a:pt x="1504950" y="872490"/>
                    <a:pt x="1562100" y="830580"/>
                  </a:cubicBezTo>
                  <a:cubicBezTo>
                    <a:pt x="1612900" y="792480"/>
                    <a:pt x="1638300" y="732790"/>
                    <a:pt x="1684020" y="692150"/>
                  </a:cubicBezTo>
                  <a:cubicBezTo>
                    <a:pt x="1729740" y="651510"/>
                    <a:pt x="1781810" y="615950"/>
                    <a:pt x="1835150" y="588010"/>
                  </a:cubicBezTo>
                  <a:cubicBezTo>
                    <a:pt x="1889760" y="560070"/>
                    <a:pt x="1948180" y="535940"/>
                    <a:pt x="2007870" y="521970"/>
                  </a:cubicBezTo>
                  <a:cubicBezTo>
                    <a:pt x="2067560" y="508000"/>
                    <a:pt x="2129790" y="500380"/>
                    <a:pt x="2190750" y="500380"/>
                  </a:cubicBezTo>
                  <a:cubicBezTo>
                    <a:pt x="2251710" y="500380"/>
                    <a:pt x="2313940" y="508000"/>
                    <a:pt x="2373630" y="521970"/>
                  </a:cubicBezTo>
                  <a:cubicBezTo>
                    <a:pt x="2433320" y="535940"/>
                    <a:pt x="2491740" y="558800"/>
                    <a:pt x="2546350" y="586740"/>
                  </a:cubicBezTo>
                  <a:cubicBezTo>
                    <a:pt x="2599690" y="614680"/>
                    <a:pt x="2651760" y="651510"/>
                    <a:pt x="2697480" y="692150"/>
                  </a:cubicBezTo>
                  <a:cubicBezTo>
                    <a:pt x="2743200" y="732790"/>
                    <a:pt x="2786380" y="779780"/>
                    <a:pt x="2820670" y="829310"/>
                  </a:cubicBezTo>
                  <a:cubicBezTo>
                    <a:pt x="2854960" y="880110"/>
                    <a:pt x="2884170" y="935990"/>
                    <a:pt x="2905760" y="993140"/>
                  </a:cubicBezTo>
                  <a:cubicBezTo>
                    <a:pt x="2927350" y="1050290"/>
                    <a:pt x="2942590" y="1109980"/>
                    <a:pt x="2950210" y="1170940"/>
                  </a:cubicBezTo>
                  <a:cubicBezTo>
                    <a:pt x="2957830" y="1231900"/>
                    <a:pt x="2957830" y="1295400"/>
                    <a:pt x="2950210" y="1356360"/>
                  </a:cubicBezTo>
                  <a:cubicBezTo>
                    <a:pt x="2942590" y="1417320"/>
                    <a:pt x="2928620" y="1478280"/>
                    <a:pt x="2907030" y="1535430"/>
                  </a:cubicBezTo>
                  <a:cubicBezTo>
                    <a:pt x="2885440" y="1592580"/>
                    <a:pt x="2835910" y="1703070"/>
                    <a:pt x="2820670" y="1697990"/>
                  </a:cubicBezTo>
                  <a:cubicBezTo>
                    <a:pt x="2790190" y="1689100"/>
                    <a:pt x="2999740" y="1129030"/>
                    <a:pt x="2889250" y="985520"/>
                  </a:cubicBezTo>
                  <a:cubicBezTo>
                    <a:pt x="2771140" y="830580"/>
                    <a:pt x="2233930" y="735330"/>
                    <a:pt x="2071370" y="847090"/>
                  </a:cubicBezTo>
                  <a:cubicBezTo>
                    <a:pt x="1912620" y="956310"/>
                    <a:pt x="1812290" y="1537970"/>
                    <a:pt x="1912620" y="1625600"/>
                  </a:cubicBezTo>
                  <a:cubicBezTo>
                    <a:pt x="2016760" y="1717040"/>
                    <a:pt x="2713990" y="1455420"/>
                    <a:pt x="2725420" y="1341120"/>
                  </a:cubicBezTo>
                  <a:cubicBezTo>
                    <a:pt x="2735580" y="1240790"/>
                    <a:pt x="2153920" y="994410"/>
                    <a:pt x="2153920" y="994410"/>
                  </a:cubicBezTo>
                  <a:cubicBezTo>
                    <a:pt x="2153920" y="994410"/>
                    <a:pt x="2767330" y="1238250"/>
                    <a:pt x="2768600" y="1369060"/>
                  </a:cubicBezTo>
                  <a:cubicBezTo>
                    <a:pt x="2769870" y="1507490"/>
                    <a:pt x="2082800" y="1779270"/>
                    <a:pt x="2095500" y="1803400"/>
                  </a:cubicBezTo>
                  <a:cubicBezTo>
                    <a:pt x="2106930" y="1826260"/>
                    <a:pt x="2771140" y="1637030"/>
                    <a:pt x="2772410" y="1545590"/>
                  </a:cubicBezTo>
                  <a:cubicBezTo>
                    <a:pt x="2773680" y="1451610"/>
                    <a:pt x="2246630" y="1183640"/>
                    <a:pt x="2073910" y="1248410"/>
                  </a:cubicBezTo>
                  <a:cubicBezTo>
                    <a:pt x="1899920" y="1313180"/>
                    <a:pt x="1668780" y="1847850"/>
                    <a:pt x="1736090" y="1938020"/>
                  </a:cubicBezTo>
                  <a:cubicBezTo>
                    <a:pt x="1798320" y="2021840"/>
                    <a:pt x="2360930" y="1781810"/>
                    <a:pt x="2386330" y="1830070"/>
                  </a:cubicBezTo>
                  <a:cubicBezTo>
                    <a:pt x="2402840" y="1859280"/>
                    <a:pt x="2282190" y="1963420"/>
                    <a:pt x="2217420" y="2014220"/>
                  </a:cubicBezTo>
                  <a:cubicBezTo>
                    <a:pt x="2152650" y="2065020"/>
                    <a:pt x="2076450" y="2106930"/>
                    <a:pt x="1998980" y="2133600"/>
                  </a:cubicBezTo>
                  <a:cubicBezTo>
                    <a:pt x="1921510" y="2160270"/>
                    <a:pt x="1835150" y="2175510"/>
                    <a:pt x="1753870" y="2176780"/>
                  </a:cubicBezTo>
                  <a:cubicBezTo>
                    <a:pt x="1672590" y="2178050"/>
                    <a:pt x="1586230" y="2165350"/>
                    <a:pt x="1508760" y="2139950"/>
                  </a:cubicBezTo>
                  <a:cubicBezTo>
                    <a:pt x="1431290" y="2114550"/>
                    <a:pt x="1352550" y="2075180"/>
                    <a:pt x="1286510" y="2026920"/>
                  </a:cubicBezTo>
                  <a:cubicBezTo>
                    <a:pt x="1220470" y="1978660"/>
                    <a:pt x="1159510" y="1916430"/>
                    <a:pt x="1112520" y="1849120"/>
                  </a:cubicBezTo>
                  <a:cubicBezTo>
                    <a:pt x="1065530" y="1781810"/>
                    <a:pt x="1028700" y="1703070"/>
                    <a:pt x="1005840" y="1624330"/>
                  </a:cubicBezTo>
                  <a:cubicBezTo>
                    <a:pt x="982980" y="1545590"/>
                    <a:pt x="972820" y="1459230"/>
                    <a:pt x="975360" y="1377950"/>
                  </a:cubicBezTo>
                  <a:cubicBezTo>
                    <a:pt x="977900" y="1296670"/>
                    <a:pt x="995680" y="1210310"/>
                    <a:pt x="1024890" y="1134110"/>
                  </a:cubicBezTo>
                  <a:cubicBezTo>
                    <a:pt x="1054100" y="1057910"/>
                    <a:pt x="1098550" y="982980"/>
                    <a:pt x="1150620" y="919480"/>
                  </a:cubicBezTo>
                  <a:cubicBezTo>
                    <a:pt x="1202690" y="855980"/>
                    <a:pt x="1267460" y="798830"/>
                    <a:pt x="1337310" y="755650"/>
                  </a:cubicBezTo>
                  <a:cubicBezTo>
                    <a:pt x="1407160" y="712470"/>
                    <a:pt x="1487170" y="678180"/>
                    <a:pt x="1567180" y="659130"/>
                  </a:cubicBezTo>
                  <a:cubicBezTo>
                    <a:pt x="1647190" y="640080"/>
                    <a:pt x="1734820" y="635000"/>
                    <a:pt x="1816100" y="642620"/>
                  </a:cubicBezTo>
                  <a:cubicBezTo>
                    <a:pt x="1897380" y="650240"/>
                    <a:pt x="1981200" y="673100"/>
                    <a:pt x="2056130" y="706120"/>
                  </a:cubicBezTo>
                  <a:cubicBezTo>
                    <a:pt x="2131060" y="739140"/>
                    <a:pt x="2204720" y="786130"/>
                    <a:pt x="2264410" y="842010"/>
                  </a:cubicBezTo>
                  <a:cubicBezTo>
                    <a:pt x="2324100" y="897890"/>
                    <a:pt x="2377440" y="966470"/>
                    <a:pt x="2416810" y="1038860"/>
                  </a:cubicBezTo>
                  <a:cubicBezTo>
                    <a:pt x="2456180" y="1109980"/>
                    <a:pt x="2486660" y="1192530"/>
                    <a:pt x="2500630" y="1272540"/>
                  </a:cubicBezTo>
                  <a:cubicBezTo>
                    <a:pt x="2514600" y="1352550"/>
                    <a:pt x="2514600" y="1440180"/>
                    <a:pt x="2503170" y="1521460"/>
                  </a:cubicBezTo>
                  <a:cubicBezTo>
                    <a:pt x="2491740" y="1602740"/>
                    <a:pt x="2465070" y="1686560"/>
                    <a:pt x="2428240" y="1758950"/>
                  </a:cubicBezTo>
                  <a:cubicBezTo>
                    <a:pt x="2391410" y="1832610"/>
                    <a:pt x="2338070" y="1902460"/>
                    <a:pt x="2279650" y="1959610"/>
                  </a:cubicBezTo>
                  <a:cubicBezTo>
                    <a:pt x="2221230" y="2016760"/>
                    <a:pt x="2150110" y="2066290"/>
                    <a:pt x="2076450" y="2101850"/>
                  </a:cubicBezTo>
                  <a:cubicBezTo>
                    <a:pt x="2002790" y="2137410"/>
                    <a:pt x="1918970" y="2161540"/>
                    <a:pt x="1837690" y="2171700"/>
                  </a:cubicBezTo>
                  <a:cubicBezTo>
                    <a:pt x="1756410" y="2181860"/>
                    <a:pt x="1668780" y="2178050"/>
                    <a:pt x="1588770" y="2161540"/>
                  </a:cubicBezTo>
                  <a:cubicBezTo>
                    <a:pt x="1508760" y="2145030"/>
                    <a:pt x="1427480" y="2113280"/>
                    <a:pt x="1356360" y="2072640"/>
                  </a:cubicBezTo>
                  <a:cubicBezTo>
                    <a:pt x="1285240" y="2030730"/>
                    <a:pt x="1219200" y="1976120"/>
                    <a:pt x="1164590" y="1913890"/>
                  </a:cubicBezTo>
                  <a:cubicBezTo>
                    <a:pt x="1111250" y="1852930"/>
                    <a:pt x="1064260" y="1778000"/>
                    <a:pt x="1032510" y="1703070"/>
                  </a:cubicBezTo>
                  <a:cubicBezTo>
                    <a:pt x="1000760" y="1626870"/>
                    <a:pt x="981710" y="1541780"/>
                    <a:pt x="976630" y="1460500"/>
                  </a:cubicBezTo>
                  <a:cubicBezTo>
                    <a:pt x="971550" y="1379220"/>
                    <a:pt x="979170" y="1291590"/>
                    <a:pt x="999490" y="1212850"/>
                  </a:cubicBezTo>
                  <a:cubicBezTo>
                    <a:pt x="1019810" y="1134110"/>
                    <a:pt x="1040130" y="1064260"/>
                    <a:pt x="1101090" y="985520"/>
                  </a:cubicBezTo>
                  <a:cubicBezTo>
                    <a:pt x="1200150" y="857250"/>
                    <a:pt x="1419860" y="645160"/>
                    <a:pt x="1614170" y="575310"/>
                  </a:cubicBezTo>
                  <a:cubicBezTo>
                    <a:pt x="1805940" y="506730"/>
                    <a:pt x="2040890" y="499110"/>
                    <a:pt x="2254250" y="565150"/>
                  </a:cubicBezTo>
                  <a:cubicBezTo>
                    <a:pt x="2514600" y="645160"/>
                    <a:pt x="2872740" y="882650"/>
                    <a:pt x="3032760" y="1111250"/>
                  </a:cubicBezTo>
                  <a:cubicBezTo>
                    <a:pt x="3172460" y="1311910"/>
                    <a:pt x="3263900" y="1602740"/>
                    <a:pt x="3221990" y="1819910"/>
                  </a:cubicBezTo>
                  <a:cubicBezTo>
                    <a:pt x="3178810" y="2040890"/>
                    <a:pt x="2983230" y="2322830"/>
                    <a:pt x="2767330" y="2425700"/>
                  </a:cubicBezTo>
                  <a:cubicBezTo>
                    <a:pt x="2519680" y="2543810"/>
                    <a:pt x="2016760" y="2517140"/>
                    <a:pt x="1769110" y="2387600"/>
                  </a:cubicBezTo>
                  <a:cubicBezTo>
                    <a:pt x="1555750" y="2275840"/>
                    <a:pt x="1393190" y="2015490"/>
                    <a:pt x="1319530" y="1789430"/>
                  </a:cubicBezTo>
                  <a:cubicBezTo>
                    <a:pt x="1244600" y="1558290"/>
                    <a:pt x="1250950" y="1239520"/>
                    <a:pt x="1332230" y="1013460"/>
                  </a:cubicBezTo>
                  <a:cubicBezTo>
                    <a:pt x="1409700" y="797560"/>
                    <a:pt x="1578610" y="560070"/>
                    <a:pt x="1775460" y="455930"/>
                  </a:cubicBezTo>
                  <a:cubicBezTo>
                    <a:pt x="1981200" y="346710"/>
                    <a:pt x="2320290" y="345440"/>
                    <a:pt x="2551430" y="397510"/>
                  </a:cubicBezTo>
                  <a:cubicBezTo>
                    <a:pt x="2762250" y="445770"/>
                    <a:pt x="2951480" y="574040"/>
                    <a:pt x="3115310" y="722630"/>
                  </a:cubicBezTo>
                  <a:cubicBezTo>
                    <a:pt x="3293110" y="883920"/>
                    <a:pt x="3524250" y="1108710"/>
                    <a:pt x="3561080" y="1348740"/>
                  </a:cubicBezTo>
                  <a:cubicBezTo>
                    <a:pt x="3602990" y="1623060"/>
                    <a:pt x="3444240" y="2114550"/>
                    <a:pt x="3248660" y="2294890"/>
                  </a:cubicBezTo>
                  <a:cubicBezTo>
                    <a:pt x="3083560" y="2447290"/>
                    <a:pt x="2778760" y="2482850"/>
                    <a:pt x="2559050" y="2463800"/>
                  </a:cubicBezTo>
                  <a:cubicBezTo>
                    <a:pt x="2344420" y="2444750"/>
                    <a:pt x="2120900" y="2339340"/>
                    <a:pt x="1944370" y="2192020"/>
                  </a:cubicBezTo>
                  <a:cubicBezTo>
                    <a:pt x="1741170" y="2021840"/>
                    <a:pt x="1527810" y="1711960"/>
                    <a:pt x="1449070" y="1454150"/>
                  </a:cubicBezTo>
                  <a:cubicBezTo>
                    <a:pt x="1377950" y="1221740"/>
                    <a:pt x="1356360" y="947420"/>
                    <a:pt x="1447800" y="728980"/>
                  </a:cubicBezTo>
                  <a:cubicBezTo>
                    <a:pt x="1550670" y="481330"/>
                    <a:pt x="1864360" y="162560"/>
                    <a:pt x="2106930" y="74930"/>
                  </a:cubicBezTo>
                  <a:cubicBezTo>
                    <a:pt x="2313940" y="0"/>
                    <a:pt x="2584450" y="43180"/>
                    <a:pt x="2776220" y="133350"/>
                  </a:cubicBezTo>
                  <a:cubicBezTo>
                    <a:pt x="2970530" y="224790"/>
                    <a:pt x="3157220" y="429260"/>
                    <a:pt x="3263900" y="624840"/>
                  </a:cubicBezTo>
                  <a:cubicBezTo>
                    <a:pt x="3371850" y="822960"/>
                    <a:pt x="3423920" y="1085850"/>
                    <a:pt x="3416300" y="1318260"/>
                  </a:cubicBezTo>
                  <a:cubicBezTo>
                    <a:pt x="3408680" y="1558290"/>
                    <a:pt x="3346450" y="1855470"/>
                    <a:pt x="3209290" y="2042160"/>
                  </a:cubicBezTo>
                  <a:cubicBezTo>
                    <a:pt x="3074670" y="2225040"/>
                    <a:pt x="2838450" y="2395220"/>
                    <a:pt x="2611120" y="2434590"/>
                  </a:cubicBezTo>
                  <a:cubicBezTo>
                    <a:pt x="2358390" y="2477770"/>
                    <a:pt x="1968500" y="2357120"/>
                    <a:pt x="1747520" y="2221230"/>
                  </a:cubicBezTo>
                  <a:cubicBezTo>
                    <a:pt x="1559560" y="2105660"/>
                    <a:pt x="1413510" y="1927860"/>
                    <a:pt x="1327150" y="1731010"/>
                  </a:cubicBezTo>
                  <a:cubicBezTo>
                    <a:pt x="1233170" y="1515110"/>
                    <a:pt x="1172210" y="1195070"/>
                    <a:pt x="1236980" y="963930"/>
                  </a:cubicBezTo>
                  <a:cubicBezTo>
                    <a:pt x="1301750" y="731520"/>
                    <a:pt x="1518920" y="457200"/>
                    <a:pt x="1719580" y="341630"/>
                  </a:cubicBezTo>
                  <a:cubicBezTo>
                    <a:pt x="1901190" y="237490"/>
                    <a:pt x="2152650" y="223520"/>
                    <a:pt x="2362200" y="255270"/>
                  </a:cubicBezTo>
                  <a:cubicBezTo>
                    <a:pt x="2581910" y="288290"/>
                    <a:pt x="2844800" y="396240"/>
                    <a:pt x="3006090" y="553720"/>
                  </a:cubicBezTo>
                  <a:cubicBezTo>
                    <a:pt x="3171190" y="715010"/>
                    <a:pt x="3324860" y="985520"/>
                    <a:pt x="3331210" y="1220470"/>
                  </a:cubicBezTo>
                  <a:cubicBezTo>
                    <a:pt x="3338830" y="1475740"/>
                    <a:pt x="3188970" y="1868170"/>
                    <a:pt x="2993390" y="2030730"/>
                  </a:cubicBezTo>
                  <a:cubicBezTo>
                    <a:pt x="2805430" y="2188210"/>
                    <a:pt x="2442210" y="2259330"/>
                    <a:pt x="2199640" y="2204720"/>
                  </a:cubicBezTo>
                  <a:cubicBezTo>
                    <a:pt x="1951990" y="2147570"/>
                    <a:pt x="1631950" y="1907540"/>
                    <a:pt x="1526540" y="1677670"/>
                  </a:cubicBezTo>
                  <a:cubicBezTo>
                    <a:pt x="1421130" y="1449070"/>
                    <a:pt x="1498600" y="988060"/>
                    <a:pt x="1562100" y="830580"/>
                  </a:cubicBezTo>
                  <a:cubicBezTo>
                    <a:pt x="1591310" y="756920"/>
                    <a:pt x="1638300" y="732790"/>
                    <a:pt x="1684020" y="692150"/>
                  </a:cubicBezTo>
                  <a:cubicBezTo>
                    <a:pt x="1729740" y="651510"/>
                    <a:pt x="1781810" y="615950"/>
                    <a:pt x="1835150" y="588010"/>
                  </a:cubicBezTo>
                  <a:cubicBezTo>
                    <a:pt x="1889760" y="560070"/>
                    <a:pt x="1948180" y="535940"/>
                    <a:pt x="2007870" y="521970"/>
                  </a:cubicBezTo>
                  <a:cubicBezTo>
                    <a:pt x="2067560" y="508000"/>
                    <a:pt x="2129790" y="500380"/>
                    <a:pt x="2190750" y="500380"/>
                  </a:cubicBezTo>
                  <a:cubicBezTo>
                    <a:pt x="2251710" y="500380"/>
                    <a:pt x="2313940" y="508000"/>
                    <a:pt x="2373630" y="521970"/>
                  </a:cubicBezTo>
                  <a:cubicBezTo>
                    <a:pt x="2433320" y="535940"/>
                    <a:pt x="2491740" y="558800"/>
                    <a:pt x="2546350" y="586740"/>
                  </a:cubicBezTo>
                  <a:cubicBezTo>
                    <a:pt x="2599690" y="614680"/>
                    <a:pt x="2651760" y="650240"/>
                    <a:pt x="2697480" y="690880"/>
                  </a:cubicBezTo>
                  <a:cubicBezTo>
                    <a:pt x="2743200" y="731520"/>
                    <a:pt x="2786380" y="778510"/>
                    <a:pt x="2820670" y="829310"/>
                  </a:cubicBezTo>
                  <a:cubicBezTo>
                    <a:pt x="2854960" y="878840"/>
                    <a:pt x="2884170" y="934720"/>
                    <a:pt x="2905760" y="991870"/>
                  </a:cubicBezTo>
                  <a:cubicBezTo>
                    <a:pt x="2927350" y="1049020"/>
                    <a:pt x="2942590" y="1109980"/>
                    <a:pt x="2950210" y="1170940"/>
                  </a:cubicBezTo>
                  <a:cubicBezTo>
                    <a:pt x="2957830" y="1231900"/>
                    <a:pt x="2957830" y="1294130"/>
                    <a:pt x="2950210" y="1355090"/>
                  </a:cubicBezTo>
                  <a:cubicBezTo>
                    <a:pt x="2942590" y="1416050"/>
                    <a:pt x="2928620" y="1477010"/>
                    <a:pt x="2907030" y="1534160"/>
                  </a:cubicBezTo>
                  <a:cubicBezTo>
                    <a:pt x="2885440" y="1591310"/>
                    <a:pt x="2865120" y="1633220"/>
                    <a:pt x="2820670" y="1697990"/>
                  </a:cubicBezTo>
                  <a:cubicBezTo>
                    <a:pt x="2741930" y="1813560"/>
                    <a:pt x="2607310" y="2029460"/>
                    <a:pt x="2433320" y="2143760"/>
                  </a:cubicBezTo>
                  <a:cubicBezTo>
                    <a:pt x="2223770" y="2280920"/>
                    <a:pt x="1871980" y="2379980"/>
                    <a:pt x="1610360" y="2404110"/>
                  </a:cubicBezTo>
                  <a:cubicBezTo>
                    <a:pt x="1381760" y="2425700"/>
                    <a:pt x="1169670" y="2383790"/>
                    <a:pt x="956310" y="2324100"/>
                  </a:cubicBezTo>
                  <a:cubicBezTo>
                    <a:pt x="734060" y="2261870"/>
                    <a:pt x="466090" y="2181860"/>
                    <a:pt x="307340" y="2028190"/>
                  </a:cubicBezTo>
                  <a:cubicBezTo>
                    <a:pt x="152400" y="1878330"/>
                    <a:pt x="12700" y="1644650"/>
                    <a:pt x="6350" y="1424940"/>
                  </a:cubicBezTo>
                  <a:cubicBezTo>
                    <a:pt x="0" y="1165860"/>
                    <a:pt x="185420" y="765810"/>
                    <a:pt x="378460" y="566420"/>
                  </a:cubicBezTo>
                  <a:cubicBezTo>
                    <a:pt x="553720" y="386080"/>
                    <a:pt x="826770" y="288290"/>
                    <a:pt x="1071880" y="240030"/>
                  </a:cubicBezTo>
                  <a:cubicBezTo>
                    <a:pt x="1320800" y="191770"/>
                    <a:pt x="1620520" y="208280"/>
                    <a:pt x="1860550" y="281940"/>
                  </a:cubicBezTo>
                  <a:cubicBezTo>
                    <a:pt x="2092960" y="353060"/>
                    <a:pt x="2344420" y="477520"/>
                    <a:pt x="2495550" y="662940"/>
                  </a:cubicBezTo>
                  <a:cubicBezTo>
                    <a:pt x="2655570" y="858520"/>
                    <a:pt x="2796540" y="1186180"/>
                    <a:pt x="2771140" y="1443990"/>
                  </a:cubicBezTo>
                  <a:cubicBezTo>
                    <a:pt x="2744470" y="1719580"/>
                    <a:pt x="2510790" y="2080260"/>
                    <a:pt x="2291080" y="2260600"/>
                  </a:cubicBezTo>
                  <a:cubicBezTo>
                    <a:pt x="2089150" y="2426970"/>
                    <a:pt x="1795780" y="2519680"/>
                    <a:pt x="1532890" y="2527300"/>
                  </a:cubicBezTo>
                  <a:cubicBezTo>
                    <a:pt x="1254760" y="2534920"/>
                    <a:pt x="878840" y="2451100"/>
                    <a:pt x="665480" y="2275840"/>
                  </a:cubicBezTo>
                  <a:cubicBezTo>
                    <a:pt x="452120" y="2100580"/>
                    <a:pt x="278130" y="1731010"/>
                    <a:pt x="251460" y="1473200"/>
                  </a:cubicBezTo>
                  <a:cubicBezTo>
                    <a:pt x="228600" y="1252220"/>
                    <a:pt x="308610" y="1016000"/>
                    <a:pt x="426720" y="833120"/>
                  </a:cubicBezTo>
                  <a:cubicBezTo>
                    <a:pt x="552450" y="637540"/>
                    <a:pt x="775970" y="448310"/>
                    <a:pt x="1008380" y="350520"/>
                  </a:cubicBezTo>
                  <a:cubicBezTo>
                    <a:pt x="1264920" y="242570"/>
                    <a:pt x="1644650" y="213360"/>
                    <a:pt x="1921510" y="254000"/>
                  </a:cubicBezTo>
                  <a:cubicBezTo>
                    <a:pt x="2169160" y="289560"/>
                    <a:pt x="2401570" y="400050"/>
                    <a:pt x="2597150" y="535940"/>
                  </a:cubicBezTo>
                  <a:cubicBezTo>
                    <a:pt x="2791460" y="670560"/>
                    <a:pt x="2994660" y="858520"/>
                    <a:pt x="3092450" y="1064260"/>
                  </a:cubicBezTo>
                  <a:cubicBezTo>
                    <a:pt x="3188970" y="1267460"/>
                    <a:pt x="3241040" y="1543050"/>
                    <a:pt x="3185160" y="1760220"/>
                  </a:cubicBezTo>
                  <a:cubicBezTo>
                    <a:pt x="3124200" y="1992630"/>
                    <a:pt x="2903220" y="2260600"/>
                    <a:pt x="2702560" y="2407920"/>
                  </a:cubicBezTo>
                  <a:cubicBezTo>
                    <a:pt x="2513330" y="2546350"/>
                    <a:pt x="2266950" y="2618740"/>
                    <a:pt x="2029460" y="2640330"/>
                  </a:cubicBezTo>
                  <a:cubicBezTo>
                    <a:pt x="1775460" y="2663190"/>
                    <a:pt x="1452880" y="2609850"/>
                    <a:pt x="1221740" y="2517140"/>
                  </a:cubicBezTo>
                  <a:cubicBezTo>
                    <a:pt x="1016000" y="2434590"/>
                    <a:pt x="829310" y="2325370"/>
                    <a:pt x="694690" y="2150110"/>
                  </a:cubicBezTo>
                  <a:cubicBezTo>
                    <a:pt x="535940" y="1943100"/>
                    <a:pt x="388620" y="1582420"/>
                    <a:pt x="393700" y="1306830"/>
                  </a:cubicBezTo>
                  <a:cubicBezTo>
                    <a:pt x="398780" y="1037590"/>
                    <a:pt x="533400" y="692150"/>
                    <a:pt x="709930" y="513080"/>
                  </a:cubicBezTo>
                  <a:cubicBezTo>
                    <a:pt x="872490" y="347980"/>
                    <a:pt x="1155700" y="250190"/>
                    <a:pt x="1380490" y="236220"/>
                  </a:cubicBezTo>
                  <a:cubicBezTo>
                    <a:pt x="1598930" y="222250"/>
                    <a:pt x="1846580" y="299720"/>
                    <a:pt x="2040890" y="414020"/>
                  </a:cubicBezTo>
                  <a:cubicBezTo>
                    <a:pt x="2244090" y="533400"/>
                    <a:pt x="2484120" y="730250"/>
                    <a:pt x="2565400" y="951230"/>
                  </a:cubicBezTo>
                  <a:cubicBezTo>
                    <a:pt x="2651760" y="1184910"/>
                    <a:pt x="2635250" y="1569720"/>
                    <a:pt x="2508250" y="1790700"/>
                  </a:cubicBezTo>
                  <a:cubicBezTo>
                    <a:pt x="2379980" y="2016760"/>
                    <a:pt x="2040890" y="2216150"/>
                    <a:pt x="1786890" y="2284730"/>
                  </a:cubicBezTo>
                  <a:cubicBezTo>
                    <a:pt x="1553210" y="2346960"/>
                    <a:pt x="1258570" y="2341880"/>
                    <a:pt x="1050290" y="2228850"/>
                  </a:cubicBezTo>
                  <a:cubicBezTo>
                    <a:pt x="817880" y="2103120"/>
                    <a:pt x="538480" y="1758950"/>
                    <a:pt x="490220" y="1496060"/>
                  </a:cubicBezTo>
                  <a:cubicBezTo>
                    <a:pt x="443230" y="1244600"/>
                    <a:pt x="567690" y="883920"/>
                    <a:pt x="726440" y="690880"/>
                  </a:cubicBezTo>
                  <a:cubicBezTo>
                    <a:pt x="875030" y="510540"/>
                    <a:pt x="1154430" y="389890"/>
                    <a:pt x="1381760" y="349250"/>
                  </a:cubicBezTo>
                  <a:cubicBezTo>
                    <a:pt x="1601470" y="309880"/>
                    <a:pt x="1858010" y="354330"/>
                    <a:pt x="2067560" y="435610"/>
                  </a:cubicBezTo>
                  <a:cubicBezTo>
                    <a:pt x="2278380" y="516890"/>
                    <a:pt x="2527300" y="640080"/>
                    <a:pt x="2640330" y="836930"/>
                  </a:cubicBezTo>
                  <a:cubicBezTo>
                    <a:pt x="2771140" y="1065530"/>
                    <a:pt x="2837180" y="1549400"/>
                    <a:pt x="2720340" y="1774190"/>
                  </a:cubicBezTo>
                  <a:cubicBezTo>
                    <a:pt x="2613660" y="1979930"/>
                    <a:pt x="2270760" y="2151380"/>
                    <a:pt x="2040890" y="2170430"/>
                  </a:cubicBezTo>
                  <a:cubicBezTo>
                    <a:pt x="1821180" y="2189480"/>
                    <a:pt x="1526540" y="2066290"/>
                    <a:pt x="1370330" y="1917700"/>
                  </a:cubicBezTo>
                  <a:cubicBezTo>
                    <a:pt x="1221740" y="1776730"/>
                    <a:pt x="1116330" y="1526540"/>
                    <a:pt x="1109980" y="1318260"/>
                  </a:cubicBezTo>
                  <a:cubicBezTo>
                    <a:pt x="1103630" y="1098550"/>
                    <a:pt x="1223010" y="806450"/>
                    <a:pt x="1363980" y="629920"/>
                  </a:cubicBezTo>
                  <a:cubicBezTo>
                    <a:pt x="1497330" y="462280"/>
                    <a:pt x="1696720" y="316230"/>
                    <a:pt x="1913890" y="269240"/>
                  </a:cubicBezTo>
                  <a:cubicBezTo>
                    <a:pt x="2172970" y="213360"/>
                    <a:pt x="2611120" y="264160"/>
                    <a:pt x="2834640" y="410210"/>
                  </a:cubicBezTo>
                  <a:cubicBezTo>
                    <a:pt x="3035300" y="541020"/>
                    <a:pt x="3208020" y="815340"/>
                    <a:pt x="3235960" y="1043940"/>
                  </a:cubicBezTo>
                  <a:cubicBezTo>
                    <a:pt x="3265170" y="1278890"/>
                    <a:pt x="3149600" y="1630680"/>
                    <a:pt x="2988310" y="1803400"/>
                  </a:cubicBezTo>
                  <a:cubicBezTo>
                    <a:pt x="2832100" y="1969770"/>
                    <a:pt x="2532380" y="2045970"/>
                    <a:pt x="2301240" y="2078990"/>
                  </a:cubicBezTo>
                  <a:cubicBezTo>
                    <a:pt x="2082800" y="2110740"/>
                    <a:pt x="1866900" y="2081530"/>
                    <a:pt x="1643380" y="2016760"/>
                  </a:cubicBezTo>
                  <a:cubicBezTo>
                    <a:pt x="1384300" y="1941830"/>
                    <a:pt x="1023620" y="1812290"/>
                    <a:pt x="849630" y="1612900"/>
                  </a:cubicBezTo>
                  <a:cubicBezTo>
                    <a:pt x="688340" y="1427480"/>
                    <a:pt x="574040" y="1117600"/>
                    <a:pt x="601980" y="887730"/>
                  </a:cubicBezTo>
                  <a:cubicBezTo>
                    <a:pt x="631190" y="654050"/>
                    <a:pt x="839470" y="347980"/>
                    <a:pt x="1032510" y="223520"/>
                  </a:cubicBezTo>
                  <a:cubicBezTo>
                    <a:pt x="1207770" y="110490"/>
                    <a:pt x="1468120" y="111760"/>
                    <a:pt x="1682750" y="127000"/>
                  </a:cubicBezTo>
                  <a:cubicBezTo>
                    <a:pt x="1899920" y="142240"/>
                    <a:pt x="2132330" y="219710"/>
                    <a:pt x="2330450" y="316230"/>
                  </a:cubicBezTo>
                  <a:cubicBezTo>
                    <a:pt x="2526030" y="411480"/>
                    <a:pt x="2730500" y="519430"/>
                    <a:pt x="2863850" y="702310"/>
                  </a:cubicBezTo>
                  <a:cubicBezTo>
                    <a:pt x="3021330" y="916940"/>
                    <a:pt x="3204210" y="1308100"/>
                    <a:pt x="3152140" y="1569720"/>
                  </a:cubicBezTo>
                  <a:cubicBezTo>
                    <a:pt x="3098800" y="1835150"/>
                    <a:pt x="2782570" y="2147570"/>
                    <a:pt x="2534920" y="2280920"/>
                  </a:cubicBezTo>
                  <a:cubicBezTo>
                    <a:pt x="2307590" y="2404110"/>
                    <a:pt x="2005330" y="2399030"/>
                    <a:pt x="1750060" y="2388870"/>
                  </a:cubicBezTo>
                  <a:cubicBezTo>
                    <a:pt x="1503680" y="2378710"/>
                    <a:pt x="1248410" y="2349500"/>
                    <a:pt x="1031240" y="2227580"/>
                  </a:cubicBezTo>
                  <a:cubicBezTo>
                    <a:pt x="786130" y="2089150"/>
                    <a:pt x="461010" y="1804670"/>
                    <a:pt x="383540" y="1551940"/>
                  </a:cubicBezTo>
                  <a:cubicBezTo>
                    <a:pt x="313690" y="1324610"/>
                    <a:pt x="375920" y="999490"/>
                    <a:pt x="513080" y="802640"/>
                  </a:cubicBezTo>
                  <a:cubicBezTo>
                    <a:pt x="662940" y="586740"/>
                    <a:pt x="1040130" y="394970"/>
                    <a:pt x="1300480" y="346710"/>
                  </a:cubicBezTo>
                  <a:cubicBezTo>
                    <a:pt x="1524000" y="304800"/>
                    <a:pt x="1771650" y="360680"/>
                    <a:pt x="1965960" y="450850"/>
                  </a:cubicBezTo>
                  <a:cubicBezTo>
                    <a:pt x="2157730" y="538480"/>
                    <a:pt x="2362200" y="697230"/>
                    <a:pt x="2461260" y="875030"/>
                  </a:cubicBezTo>
                  <a:cubicBezTo>
                    <a:pt x="2560320" y="1054100"/>
                    <a:pt x="2617470" y="1324610"/>
                    <a:pt x="2562860" y="1521460"/>
                  </a:cubicBezTo>
                  <a:cubicBezTo>
                    <a:pt x="2504440" y="1731010"/>
                    <a:pt x="2288540" y="1998980"/>
                    <a:pt x="2089150" y="2086610"/>
                  </a:cubicBezTo>
                  <a:cubicBezTo>
                    <a:pt x="1894840" y="2171700"/>
                    <a:pt x="1573530" y="2171700"/>
                    <a:pt x="1389380" y="2056130"/>
                  </a:cubicBezTo>
                  <a:cubicBezTo>
                    <a:pt x="1178560" y="1924050"/>
                    <a:pt x="985520" y="1428750"/>
                    <a:pt x="952500" y="1243330"/>
                  </a:cubicBezTo>
                  <a:cubicBezTo>
                    <a:pt x="937260" y="1154430"/>
                    <a:pt x="970280" y="1099820"/>
                    <a:pt x="982980" y="1036320"/>
                  </a:cubicBezTo>
                  <a:cubicBezTo>
                    <a:pt x="994410" y="981710"/>
                    <a:pt x="1003300" y="934720"/>
                    <a:pt x="1022350" y="886460"/>
                  </a:cubicBezTo>
                  <a:cubicBezTo>
                    <a:pt x="1041400" y="838200"/>
                    <a:pt x="1066800" y="791210"/>
                    <a:pt x="1096010" y="749300"/>
                  </a:cubicBezTo>
                  <a:cubicBezTo>
                    <a:pt x="1125220" y="707390"/>
                    <a:pt x="1162050" y="668020"/>
                    <a:pt x="1200150" y="635000"/>
                  </a:cubicBezTo>
                  <a:cubicBezTo>
                    <a:pt x="1239520" y="601980"/>
                    <a:pt x="1282700" y="571500"/>
                    <a:pt x="1328420" y="548640"/>
                  </a:cubicBezTo>
                  <a:cubicBezTo>
                    <a:pt x="1374140" y="525780"/>
                    <a:pt x="1424940" y="506730"/>
                    <a:pt x="1474470" y="495300"/>
                  </a:cubicBezTo>
                  <a:cubicBezTo>
                    <a:pt x="1524000" y="483870"/>
                    <a:pt x="1577340" y="477520"/>
                    <a:pt x="1628140" y="477520"/>
                  </a:cubicBezTo>
                  <a:cubicBezTo>
                    <a:pt x="1678940" y="477520"/>
                    <a:pt x="1732280" y="486410"/>
                    <a:pt x="1781810" y="499110"/>
                  </a:cubicBezTo>
                  <a:cubicBezTo>
                    <a:pt x="1831340" y="511810"/>
                    <a:pt x="1880870" y="530860"/>
                    <a:pt x="1926590" y="554990"/>
                  </a:cubicBezTo>
                  <a:cubicBezTo>
                    <a:pt x="1971040" y="579120"/>
                    <a:pt x="2014220" y="610870"/>
                    <a:pt x="2052320" y="645160"/>
                  </a:cubicBezTo>
                  <a:cubicBezTo>
                    <a:pt x="2090420" y="679450"/>
                    <a:pt x="2124710" y="720090"/>
                    <a:pt x="2153920" y="762000"/>
                  </a:cubicBezTo>
                  <a:cubicBezTo>
                    <a:pt x="2183130" y="805180"/>
                    <a:pt x="2207260" y="852170"/>
                    <a:pt x="2225040" y="900430"/>
                  </a:cubicBezTo>
                  <a:cubicBezTo>
                    <a:pt x="2242820" y="948690"/>
                    <a:pt x="2255520" y="1000760"/>
                    <a:pt x="2260600" y="1051560"/>
                  </a:cubicBezTo>
                  <a:cubicBezTo>
                    <a:pt x="2265680" y="1102360"/>
                    <a:pt x="2258060" y="1206500"/>
                    <a:pt x="2258060" y="1206500"/>
                  </a:cubicBezTo>
                </a:path>
              </a:pathLst>
            </a:custGeom>
            <a:solidFill>
              <a:srgbClr val="FFE500">
                <a:alpha val="24706"/>
              </a:srgbClr>
            </a:solidFill>
            <a:ln cap="sq">
              <a:noFill/>
              <a:prstDash val="solid"/>
              <a:miter/>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489649" y="2408389"/>
            <a:ext cx="9953278" cy="5996781"/>
          </a:xfrm>
          <a:custGeom>
            <a:avLst/>
            <a:gdLst/>
            <a:ahLst/>
            <a:cxnLst/>
            <a:rect r="r" b="b" t="t" l="l"/>
            <a:pathLst>
              <a:path h="5996781" w="9953278">
                <a:moveTo>
                  <a:pt x="0" y="0"/>
                </a:moveTo>
                <a:lnTo>
                  <a:pt x="9953278" y="0"/>
                </a:lnTo>
                <a:lnTo>
                  <a:pt x="9953278" y="5996781"/>
                </a:lnTo>
                <a:lnTo>
                  <a:pt x="0" y="5996781"/>
                </a:lnTo>
                <a:lnTo>
                  <a:pt x="0" y="0"/>
                </a:lnTo>
                <a:close/>
              </a:path>
            </a:pathLst>
          </a:custGeom>
          <a:blipFill>
            <a:blip r:embed="rId4"/>
            <a:stretch>
              <a:fillRect l="0" t="0" r="0" b="0"/>
            </a:stretch>
          </a:blipFill>
        </p:spPr>
      </p:sp>
      <p:sp>
        <p:nvSpPr>
          <p:cNvPr name="Freeform 8" id="8"/>
          <p:cNvSpPr/>
          <p:nvPr/>
        </p:nvSpPr>
        <p:spPr>
          <a:xfrm flipH="false" flipV="false" rot="0">
            <a:off x="489649" y="8816483"/>
            <a:ext cx="9953278" cy="889061"/>
          </a:xfrm>
          <a:custGeom>
            <a:avLst/>
            <a:gdLst/>
            <a:ahLst/>
            <a:cxnLst/>
            <a:rect r="r" b="b" t="t" l="l"/>
            <a:pathLst>
              <a:path h="889061" w="9953278">
                <a:moveTo>
                  <a:pt x="0" y="0"/>
                </a:moveTo>
                <a:lnTo>
                  <a:pt x="9953278" y="0"/>
                </a:lnTo>
                <a:lnTo>
                  <a:pt x="9953278" y="889061"/>
                </a:lnTo>
                <a:lnTo>
                  <a:pt x="0" y="889061"/>
                </a:lnTo>
                <a:lnTo>
                  <a:pt x="0" y="0"/>
                </a:lnTo>
                <a:close/>
              </a:path>
            </a:pathLst>
          </a:custGeom>
          <a:blipFill>
            <a:blip r:embed="rId5"/>
            <a:stretch>
              <a:fillRect l="-7380" t="-29511" r="-3501" b="0"/>
            </a:stretch>
          </a:blipFill>
        </p:spPr>
      </p:sp>
      <p:sp>
        <p:nvSpPr>
          <p:cNvPr name="Freeform 9" id="9"/>
          <p:cNvSpPr/>
          <p:nvPr/>
        </p:nvSpPr>
        <p:spPr>
          <a:xfrm flipH="false" flipV="false" rot="0">
            <a:off x="11417808" y="5521351"/>
            <a:ext cx="6294914" cy="4562044"/>
          </a:xfrm>
          <a:custGeom>
            <a:avLst/>
            <a:gdLst/>
            <a:ahLst/>
            <a:cxnLst/>
            <a:rect r="r" b="b" t="t" l="l"/>
            <a:pathLst>
              <a:path h="4562044" w="6294914">
                <a:moveTo>
                  <a:pt x="0" y="0"/>
                </a:moveTo>
                <a:lnTo>
                  <a:pt x="6294913" y="0"/>
                </a:lnTo>
                <a:lnTo>
                  <a:pt x="6294913" y="4562045"/>
                </a:lnTo>
                <a:lnTo>
                  <a:pt x="0" y="4562045"/>
                </a:lnTo>
                <a:lnTo>
                  <a:pt x="0" y="0"/>
                </a:lnTo>
                <a:close/>
              </a:path>
            </a:pathLst>
          </a:custGeom>
          <a:blipFill>
            <a:blip r:embed="rId6"/>
            <a:stretch>
              <a:fillRect l="0" t="0" r="0" b="0"/>
            </a:stretch>
          </a:blipFill>
        </p:spPr>
      </p:sp>
      <p:sp>
        <p:nvSpPr>
          <p:cNvPr name="TextBox 10" id="10"/>
          <p:cNvSpPr txBox="true"/>
          <p:nvPr/>
        </p:nvSpPr>
        <p:spPr>
          <a:xfrm rot="0">
            <a:off x="2043196" y="432661"/>
            <a:ext cx="14201608" cy="1037679"/>
          </a:xfrm>
          <a:prstGeom prst="rect">
            <a:avLst/>
          </a:prstGeom>
        </p:spPr>
        <p:txBody>
          <a:bodyPr anchor="t" rtlCol="false" tIns="0" lIns="0" bIns="0" rIns="0">
            <a:spAutoFit/>
          </a:bodyPr>
          <a:lstStyle/>
          <a:p>
            <a:pPr algn="ctr">
              <a:lnSpc>
                <a:spcPts val="7917"/>
              </a:lnSpc>
            </a:pPr>
            <a:r>
              <a:rPr lang="en-US" sz="7469">
                <a:solidFill>
                  <a:srgbClr val="FFFFFF"/>
                </a:solidFill>
                <a:latin typeface="Yearbook Solid"/>
              </a:rPr>
              <a:t>MULTIcollinearity</a:t>
            </a:r>
          </a:p>
        </p:txBody>
      </p:sp>
      <p:sp>
        <p:nvSpPr>
          <p:cNvPr name="TextBox 11" id="11"/>
          <p:cNvSpPr txBox="true"/>
          <p:nvPr/>
        </p:nvSpPr>
        <p:spPr>
          <a:xfrm rot="0">
            <a:off x="10784883" y="2506809"/>
            <a:ext cx="7189420" cy="2072324"/>
          </a:xfrm>
          <a:prstGeom prst="rect">
            <a:avLst/>
          </a:prstGeom>
        </p:spPr>
        <p:txBody>
          <a:bodyPr anchor="t" rtlCol="false" tIns="0" lIns="0" bIns="0" rIns="0">
            <a:spAutoFit/>
          </a:bodyPr>
          <a:lstStyle/>
          <a:p>
            <a:pPr algn="ctr">
              <a:lnSpc>
                <a:spcPts val="3372"/>
              </a:lnSpc>
              <a:spcBef>
                <a:spcPct val="0"/>
              </a:spcBef>
            </a:pPr>
            <a:r>
              <a:rPr lang="en-US" sz="2408">
                <a:solidFill>
                  <a:srgbClr val="000000"/>
                </a:solidFill>
                <a:latin typeface="Canva Sans"/>
              </a:rPr>
              <a:t>Multicollinearity exists between </a:t>
            </a:r>
            <a:r>
              <a:rPr lang="en-US" sz="2408">
                <a:solidFill>
                  <a:srgbClr val="000000"/>
                </a:solidFill>
                <a:latin typeface="Canva Sans Bold"/>
              </a:rPr>
              <a:t>goals</a:t>
            </a:r>
            <a:r>
              <a:rPr lang="en-US" sz="2408">
                <a:solidFill>
                  <a:srgbClr val="000000"/>
                </a:solidFill>
                <a:latin typeface="Canva Sans"/>
              </a:rPr>
              <a:t> and </a:t>
            </a:r>
            <a:r>
              <a:rPr lang="en-US" sz="2408">
                <a:solidFill>
                  <a:srgbClr val="000000"/>
                </a:solidFill>
                <a:latin typeface="Canva Sans Bold"/>
              </a:rPr>
              <a:t>assists</a:t>
            </a:r>
            <a:r>
              <a:rPr lang="en-US" sz="2408">
                <a:solidFill>
                  <a:srgbClr val="000000"/>
                </a:solidFill>
                <a:latin typeface="Canva Sans"/>
              </a:rPr>
              <a:t> in the pair-wise scatterplots and VIF analysis, with a correlation of </a:t>
            </a:r>
            <a:r>
              <a:rPr lang="en-US" sz="2408">
                <a:solidFill>
                  <a:srgbClr val="000000"/>
                </a:solidFill>
                <a:latin typeface="Canva Sans Bold"/>
              </a:rPr>
              <a:t>0.955</a:t>
            </a:r>
            <a:r>
              <a:rPr lang="en-US" sz="2408">
                <a:solidFill>
                  <a:srgbClr val="000000"/>
                </a:solidFill>
                <a:latin typeface="Canva Sans"/>
              </a:rPr>
              <a:t> and VIF values of around </a:t>
            </a:r>
            <a:r>
              <a:rPr lang="en-US" sz="2408">
                <a:solidFill>
                  <a:srgbClr val="000000"/>
                </a:solidFill>
                <a:latin typeface="Canva Sans Bold"/>
              </a:rPr>
              <a:t>12 </a:t>
            </a:r>
            <a:r>
              <a:rPr lang="en-US" sz="2408">
                <a:solidFill>
                  <a:srgbClr val="000000"/>
                </a:solidFill>
                <a:latin typeface="Canva Sans"/>
              </a:rPr>
              <a:t>. Therefore, we removed </a:t>
            </a:r>
            <a:r>
              <a:rPr lang="en-US" sz="2408">
                <a:solidFill>
                  <a:srgbClr val="000000"/>
                </a:solidFill>
                <a:latin typeface="Canva Sans Bold"/>
              </a:rPr>
              <a:t>assists</a:t>
            </a:r>
            <a:r>
              <a:rPr lang="en-US" sz="2408">
                <a:solidFill>
                  <a:srgbClr val="000000"/>
                </a:solidFill>
                <a:latin typeface="Canva Sans"/>
              </a:rPr>
              <a:t> from the model.</a:t>
            </a:r>
          </a:p>
        </p:txBody>
      </p:sp>
      <p:sp>
        <p:nvSpPr>
          <p:cNvPr name="TextBox 12" id="12"/>
          <p:cNvSpPr txBox="true"/>
          <p:nvPr/>
        </p:nvSpPr>
        <p:spPr>
          <a:xfrm rot="0">
            <a:off x="13408796" y="4926330"/>
            <a:ext cx="2312938"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Updated Model</a:t>
            </a:r>
          </a:p>
        </p:txBody>
      </p:sp>
      <p:grpSp>
        <p:nvGrpSpPr>
          <p:cNvPr name="Group 13" id="13"/>
          <p:cNvGrpSpPr/>
          <p:nvPr/>
        </p:nvGrpSpPr>
        <p:grpSpPr>
          <a:xfrm rot="0">
            <a:off x="6304597" y="3674745"/>
            <a:ext cx="1730692" cy="1425892"/>
            <a:chOff x="0" y="0"/>
            <a:chExt cx="2307590" cy="1901190"/>
          </a:xfrm>
        </p:grpSpPr>
        <p:sp>
          <p:nvSpPr>
            <p:cNvPr name="Freeform 14" id="14"/>
            <p:cNvSpPr/>
            <p:nvPr/>
          </p:nvSpPr>
          <p:spPr>
            <a:xfrm flipH="false" flipV="false" rot="0">
              <a:off x="22860" y="-44450"/>
              <a:ext cx="2274570" cy="1930400"/>
            </a:xfrm>
            <a:custGeom>
              <a:avLst/>
              <a:gdLst/>
              <a:ahLst/>
              <a:cxnLst/>
              <a:rect r="r" b="b" t="t" l="l"/>
              <a:pathLst>
                <a:path h="1930400" w="2274570">
                  <a:moveTo>
                    <a:pt x="1551940" y="1333500"/>
                  </a:moveTo>
                  <a:cubicBezTo>
                    <a:pt x="1405890" y="1389380"/>
                    <a:pt x="1647190" y="847090"/>
                    <a:pt x="1559560" y="773430"/>
                  </a:cubicBezTo>
                  <a:cubicBezTo>
                    <a:pt x="1460500" y="690880"/>
                    <a:pt x="805180" y="1085850"/>
                    <a:pt x="789940" y="1056640"/>
                  </a:cubicBezTo>
                  <a:cubicBezTo>
                    <a:pt x="775970" y="1031240"/>
                    <a:pt x="1332230" y="751840"/>
                    <a:pt x="1313180" y="689610"/>
                  </a:cubicBezTo>
                  <a:cubicBezTo>
                    <a:pt x="1294130" y="627380"/>
                    <a:pt x="740410" y="584200"/>
                    <a:pt x="676910" y="681990"/>
                  </a:cubicBezTo>
                  <a:cubicBezTo>
                    <a:pt x="608330" y="787400"/>
                    <a:pt x="830580" y="1295400"/>
                    <a:pt x="993140" y="1351280"/>
                  </a:cubicBezTo>
                  <a:cubicBezTo>
                    <a:pt x="1153160" y="1407160"/>
                    <a:pt x="1563370" y="1198880"/>
                    <a:pt x="1638300" y="1029970"/>
                  </a:cubicBezTo>
                  <a:cubicBezTo>
                    <a:pt x="1713230" y="859790"/>
                    <a:pt x="1576070" y="391160"/>
                    <a:pt x="1438910" y="330200"/>
                  </a:cubicBezTo>
                  <a:cubicBezTo>
                    <a:pt x="1309370" y="273050"/>
                    <a:pt x="951230" y="459740"/>
                    <a:pt x="864870" y="614680"/>
                  </a:cubicBezTo>
                  <a:cubicBezTo>
                    <a:pt x="777240" y="770890"/>
                    <a:pt x="824230" y="1111250"/>
                    <a:pt x="925830" y="1267460"/>
                  </a:cubicBezTo>
                  <a:cubicBezTo>
                    <a:pt x="1019810" y="1412240"/>
                    <a:pt x="1427480" y="1521460"/>
                    <a:pt x="1419860" y="1543050"/>
                  </a:cubicBezTo>
                  <a:cubicBezTo>
                    <a:pt x="1414780" y="1557020"/>
                    <a:pt x="1262380" y="1524000"/>
                    <a:pt x="1189990" y="1497330"/>
                  </a:cubicBezTo>
                  <a:cubicBezTo>
                    <a:pt x="1117600" y="1470660"/>
                    <a:pt x="1046480" y="1430020"/>
                    <a:pt x="986790" y="1381760"/>
                  </a:cubicBezTo>
                  <a:cubicBezTo>
                    <a:pt x="927100" y="1333500"/>
                    <a:pt x="872490" y="1271270"/>
                    <a:pt x="830580" y="1206500"/>
                  </a:cubicBezTo>
                  <a:cubicBezTo>
                    <a:pt x="789940" y="1141730"/>
                    <a:pt x="756920" y="1065530"/>
                    <a:pt x="739140" y="990600"/>
                  </a:cubicBezTo>
                  <a:cubicBezTo>
                    <a:pt x="721360" y="915670"/>
                    <a:pt x="716280" y="833120"/>
                    <a:pt x="722630" y="756920"/>
                  </a:cubicBezTo>
                  <a:cubicBezTo>
                    <a:pt x="728980" y="679450"/>
                    <a:pt x="749300" y="600710"/>
                    <a:pt x="779780" y="529590"/>
                  </a:cubicBezTo>
                  <a:cubicBezTo>
                    <a:pt x="810260" y="458470"/>
                    <a:pt x="854710" y="389890"/>
                    <a:pt x="906780" y="332740"/>
                  </a:cubicBezTo>
                  <a:cubicBezTo>
                    <a:pt x="958850" y="275590"/>
                    <a:pt x="1023620" y="224790"/>
                    <a:pt x="1090930" y="186690"/>
                  </a:cubicBezTo>
                  <a:cubicBezTo>
                    <a:pt x="1158240" y="149860"/>
                    <a:pt x="1235710" y="121920"/>
                    <a:pt x="1311910" y="107950"/>
                  </a:cubicBezTo>
                  <a:cubicBezTo>
                    <a:pt x="1388110" y="93980"/>
                    <a:pt x="1469390" y="92710"/>
                    <a:pt x="1545590" y="102870"/>
                  </a:cubicBezTo>
                  <a:cubicBezTo>
                    <a:pt x="1621790" y="113030"/>
                    <a:pt x="1700530" y="138430"/>
                    <a:pt x="1769110" y="172720"/>
                  </a:cubicBezTo>
                  <a:cubicBezTo>
                    <a:pt x="1837690" y="207010"/>
                    <a:pt x="1903730" y="256540"/>
                    <a:pt x="1958340" y="311150"/>
                  </a:cubicBezTo>
                  <a:cubicBezTo>
                    <a:pt x="2012950" y="365760"/>
                    <a:pt x="2059940" y="433070"/>
                    <a:pt x="2094230" y="501650"/>
                  </a:cubicBezTo>
                  <a:cubicBezTo>
                    <a:pt x="2128520" y="571500"/>
                    <a:pt x="2151380" y="650240"/>
                    <a:pt x="2161540" y="726440"/>
                  </a:cubicBezTo>
                  <a:cubicBezTo>
                    <a:pt x="2171700" y="802640"/>
                    <a:pt x="2169160" y="885190"/>
                    <a:pt x="2153920" y="960120"/>
                  </a:cubicBezTo>
                  <a:cubicBezTo>
                    <a:pt x="2138680" y="1036320"/>
                    <a:pt x="2109470" y="1112520"/>
                    <a:pt x="2071370" y="1179830"/>
                  </a:cubicBezTo>
                  <a:cubicBezTo>
                    <a:pt x="2033270" y="1247140"/>
                    <a:pt x="1981200" y="1310640"/>
                    <a:pt x="1924050" y="1361440"/>
                  </a:cubicBezTo>
                  <a:cubicBezTo>
                    <a:pt x="1866900" y="1412240"/>
                    <a:pt x="1797050" y="1456690"/>
                    <a:pt x="1725930" y="1487170"/>
                  </a:cubicBezTo>
                  <a:cubicBezTo>
                    <a:pt x="1654810" y="1517650"/>
                    <a:pt x="1574800" y="1536700"/>
                    <a:pt x="1497330" y="1541780"/>
                  </a:cubicBezTo>
                  <a:cubicBezTo>
                    <a:pt x="1421130" y="1546860"/>
                    <a:pt x="1339850" y="1540510"/>
                    <a:pt x="1264920" y="1521460"/>
                  </a:cubicBezTo>
                  <a:cubicBezTo>
                    <a:pt x="1189990" y="1502410"/>
                    <a:pt x="1115060" y="1469390"/>
                    <a:pt x="1050290" y="1427480"/>
                  </a:cubicBezTo>
                  <a:cubicBezTo>
                    <a:pt x="985520" y="1385570"/>
                    <a:pt x="924560" y="1330960"/>
                    <a:pt x="876300" y="1270000"/>
                  </a:cubicBezTo>
                  <a:cubicBezTo>
                    <a:pt x="828040" y="1210310"/>
                    <a:pt x="788670" y="1137920"/>
                    <a:pt x="762000" y="1065530"/>
                  </a:cubicBezTo>
                  <a:cubicBezTo>
                    <a:pt x="735330" y="993140"/>
                    <a:pt x="720090" y="911860"/>
                    <a:pt x="718820" y="834390"/>
                  </a:cubicBezTo>
                  <a:cubicBezTo>
                    <a:pt x="717550" y="756920"/>
                    <a:pt x="730250" y="676910"/>
                    <a:pt x="753110" y="603250"/>
                  </a:cubicBezTo>
                  <a:cubicBezTo>
                    <a:pt x="775970" y="529590"/>
                    <a:pt x="812800" y="455930"/>
                    <a:pt x="858520" y="393700"/>
                  </a:cubicBezTo>
                  <a:cubicBezTo>
                    <a:pt x="904240" y="331470"/>
                    <a:pt x="962660" y="273050"/>
                    <a:pt x="1024890" y="228600"/>
                  </a:cubicBezTo>
                  <a:cubicBezTo>
                    <a:pt x="1088390" y="184150"/>
                    <a:pt x="1162050" y="147320"/>
                    <a:pt x="1235710" y="125730"/>
                  </a:cubicBezTo>
                  <a:cubicBezTo>
                    <a:pt x="1309370" y="104140"/>
                    <a:pt x="1376680" y="66040"/>
                    <a:pt x="1468120" y="95250"/>
                  </a:cubicBezTo>
                  <a:cubicBezTo>
                    <a:pt x="1661160" y="157480"/>
                    <a:pt x="2190750" y="544830"/>
                    <a:pt x="2233930" y="808990"/>
                  </a:cubicBezTo>
                  <a:cubicBezTo>
                    <a:pt x="2274570" y="1056640"/>
                    <a:pt x="2010410" y="1478280"/>
                    <a:pt x="1794510" y="1623060"/>
                  </a:cubicBezTo>
                  <a:cubicBezTo>
                    <a:pt x="1596390" y="1756410"/>
                    <a:pt x="1248410" y="1778000"/>
                    <a:pt x="1026160" y="1705610"/>
                  </a:cubicBezTo>
                  <a:cubicBezTo>
                    <a:pt x="805180" y="1633220"/>
                    <a:pt x="530860" y="1408430"/>
                    <a:pt x="463550" y="1191260"/>
                  </a:cubicBezTo>
                  <a:cubicBezTo>
                    <a:pt x="391160" y="957580"/>
                    <a:pt x="480060" y="513080"/>
                    <a:pt x="664210" y="332740"/>
                  </a:cubicBezTo>
                  <a:cubicBezTo>
                    <a:pt x="864870" y="135890"/>
                    <a:pt x="1450340" y="0"/>
                    <a:pt x="1685290" y="116840"/>
                  </a:cubicBezTo>
                  <a:cubicBezTo>
                    <a:pt x="1903730" y="226060"/>
                    <a:pt x="2084070" y="690880"/>
                    <a:pt x="2066290" y="934720"/>
                  </a:cubicBezTo>
                  <a:cubicBezTo>
                    <a:pt x="2051050" y="1148080"/>
                    <a:pt x="1855470" y="1370330"/>
                    <a:pt x="1686560" y="1510030"/>
                  </a:cubicBezTo>
                  <a:cubicBezTo>
                    <a:pt x="1517650" y="1648460"/>
                    <a:pt x="1268730" y="1752600"/>
                    <a:pt x="1052830" y="1769110"/>
                  </a:cubicBezTo>
                  <a:cubicBezTo>
                    <a:pt x="838200" y="1785620"/>
                    <a:pt x="561340" y="1753870"/>
                    <a:pt x="394970" y="1614170"/>
                  </a:cubicBezTo>
                  <a:cubicBezTo>
                    <a:pt x="200660" y="1451610"/>
                    <a:pt x="0" y="1013460"/>
                    <a:pt x="27940" y="767080"/>
                  </a:cubicBezTo>
                  <a:cubicBezTo>
                    <a:pt x="52070" y="552450"/>
                    <a:pt x="245110" y="307340"/>
                    <a:pt x="443230" y="205740"/>
                  </a:cubicBezTo>
                  <a:cubicBezTo>
                    <a:pt x="670560" y="88900"/>
                    <a:pt x="1093470" y="109220"/>
                    <a:pt x="1361440" y="191770"/>
                  </a:cubicBezTo>
                  <a:cubicBezTo>
                    <a:pt x="1609090" y="267970"/>
                    <a:pt x="1885950" y="441960"/>
                    <a:pt x="2005330" y="641350"/>
                  </a:cubicBezTo>
                  <a:cubicBezTo>
                    <a:pt x="2118360" y="830580"/>
                    <a:pt x="2176780" y="1141730"/>
                    <a:pt x="2090420" y="1341120"/>
                  </a:cubicBezTo>
                  <a:cubicBezTo>
                    <a:pt x="1990090" y="1570990"/>
                    <a:pt x="1577340" y="1850390"/>
                    <a:pt x="1325880" y="1894840"/>
                  </a:cubicBezTo>
                  <a:cubicBezTo>
                    <a:pt x="1118870" y="1930400"/>
                    <a:pt x="877570" y="1835150"/>
                    <a:pt x="713740" y="1718310"/>
                  </a:cubicBezTo>
                  <a:cubicBezTo>
                    <a:pt x="548640" y="1600200"/>
                    <a:pt x="365760" y="1391920"/>
                    <a:pt x="342900" y="1189990"/>
                  </a:cubicBezTo>
                  <a:cubicBezTo>
                    <a:pt x="316230" y="955040"/>
                    <a:pt x="544830" y="537210"/>
                    <a:pt x="674370" y="382270"/>
                  </a:cubicBezTo>
                  <a:cubicBezTo>
                    <a:pt x="748030" y="293370"/>
                    <a:pt x="843280" y="261620"/>
                    <a:pt x="915670" y="228600"/>
                  </a:cubicBezTo>
                  <a:cubicBezTo>
                    <a:pt x="969010" y="204470"/>
                    <a:pt x="1013460" y="194310"/>
                    <a:pt x="1064260" y="186690"/>
                  </a:cubicBezTo>
                  <a:cubicBezTo>
                    <a:pt x="1115060" y="179070"/>
                    <a:pt x="1168400" y="176530"/>
                    <a:pt x="1219200" y="180340"/>
                  </a:cubicBezTo>
                  <a:cubicBezTo>
                    <a:pt x="1270000" y="184150"/>
                    <a:pt x="1322070" y="194310"/>
                    <a:pt x="1370330" y="210820"/>
                  </a:cubicBezTo>
                  <a:cubicBezTo>
                    <a:pt x="1418590" y="227330"/>
                    <a:pt x="1466850" y="250190"/>
                    <a:pt x="1510030" y="278130"/>
                  </a:cubicBezTo>
                  <a:cubicBezTo>
                    <a:pt x="1553210" y="306070"/>
                    <a:pt x="1595120" y="339090"/>
                    <a:pt x="1630680" y="375920"/>
                  </a:cubicBezTo>
                  <a:cubicBezTo>
                    <a:pt x="1666240" y="412750"/>
                    <a:pt x="1697990" y="454660"/>
                    <a:pt x="1723390" y="499110"/>
                  </a:cubicBezTo>
                  <a:cubicBezTo>
                    <a:pt x="1748790" y="543560"/>
                    <a:pt x="1769110" y="591820"/>
                    <a:pt x="1783080" y="641350"/>
                  </a:cubicBezTo>
                  <a:cubicBezTo>
                    <a:pt x="1797050" y="690880"/>
                    <a:pt x="1805940" y="744220"/>
                    <a:pt x="1808480" y="795020"/>
                  </a:cubicBezTo>
                  <a:cubicBezTo>
                    <a:pt x="1811020" y="845820"/>
                    <a:pt x="1805940" y="899160"/>
                    <a:pt x="1795780" y="948690"/>
                  </a:cubicBezTo>
                  <a:cubicBezTo>
                    <a:pt x="1785620" y="998220"/>
                    <a:pt x="1767840" y="1049020"/>
                    <a:pt x="1746250" y="1094740"/>
                  </a:cubicBezTo>
                  <a:cubicBezTo>
                    <a:pt x="1724660" y="1140460"/>
                    <a:pt x="1695450" y="1186180"/>
                    <a:pt x="1663700" y="1225550"/>
                  </a:cubicBezTo>
                  <a:cubicBezTo>
                    <a:pt x="1630680" y="1264920"/>
                    <a:pt x="1551940" y="1333500"/>
                    <a:pt x="1551940" y="1333500"/>
                  </a:cubicBezTo>
                </a:path>
              </a:pathLst>
            </a:custGeom>
            <a:solidFill>
              <a:srgbClr val="FFE500">
                <a:alpha val="24706"/>
              </a:srgbClr>
            </a:solidFill>
            <a:ln cap="sq">
              <a:noFill/>
              <a:prstDash val="solid"/>
              <a:miter/>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836105" y="3117983"/>
            <a:ext cx="7625878" cy="4624315"/>
          </a:xfrm>
          <a:custGeom>
            <a:avLst/>
            <a:gdLst/>
            <a:ahLst/>
            <a:cxnLst/>
            <a:rect r="r" b="b" t="t" l="l"/>
            <a:pathLst>
              <a:path h="4624315" w="7625878">
                <a:moveTo>
                  <a:pt x="0" y="0"/>
                </a:moveTo>
                <a:lnTo>
                  <a:pt x="7625878" y="0"/>
                </a:lnTo>
                <a:lnTo>
                  <a:pt x="7625878" y="4624315"/>
                </a:lnTo>
                <a:lnTo>
                  <a:pt x="0" y="4624315"/>
                </a:lnTo>
                <a:lnTo>
                  <a:pt x="0" y="0"/>
                </a:lnTo>
                <a:close/>
              </a:path>
            </a:pathLst>
          </a:custGeom>
          <a:blipFill>
            <a:blip r:embed="rId4"/>
            <a:stretch>
              <a:fillRect l="0" t="0" r="0" b="0"/>
            </a:stretch>
          </a:blipFill>
        </p:spPr>
      </p:sp>
      <p:sp>
        <p:nvSpPr>
          <p:cNvPr name="Freeform 8" id="8"/>
          <p:cNvSpPr/>
          <p:nvPr/>
        </p:nvSpPr>
        <p:spPr>
          <a:xfrm flipH="false" flipV="false" rot="0">
            <a:off x="9572864" y="3060257"/>
            <a:ext cx="7847781" cy="4682041"/>
          </a:xfrm>
          <a:custGeom>
            <a:avLst/>
            <a:gdLst/>
            <a:ahLst/>
            <a:cxnLst/>
            <a:rect r="r" b="b" t="t" l="l"/>
            <a:pathLst>
              <a:path h="4682041" w="7847781">
                <a:moveTo>
                  <a:pt x="0" y="0"/>
                </a:moveTo>
                <a:lnTo>
                  <a:pt x="7847781" y="0"/>
                </a:lnTo>
                <a:lnTo>
                  <a:pt x="7847781" y="4682041"/>
                </a:lnTo>
                <a:lnTo>
                  <a:pt x="0" y="4682041"/>
                </a:lnTo>
                <a:lnTo>
                  <a:pt x="0" y="0"/>
                </a:lnTo>
                <a:close/>
              </a:path>
            </a:pathLst>
          </a:custGeom>
          <a:blipFill>
            <a:blip r:embed="rId5"/>
            <a:stretch>
              <a:fillRect l="0" t="-6066" r="0" b="0"/>
            </a:stretch>
          </a:blipFill>
        </p:spPr>
      </p:sp>
      <p:sp>
        <p:nvSpPr>
          <p:cNvPr name="Freeform 9" id="9"/>
          <p:cNvSpPr/>
          <p:nvPr/>
        </p:nvSpPr>
        <p:spPr>
          <a:xfrm flipH="false" flipV="false" rot="0">
            <a:off x="836105" y="8098739"/>
            <a:ext cx="4823246" cy="1346419"/>
          </a:xfrm>
          <a:custGeom>
            <a:avLst/>
            <a:gdLst/>
            <a:ahLst/>
            <a:cxnLst/>
            <a:rect r="r" b="b" t="t" l="l"/>
            <a:pathLst>
              <a:path h="1346419" w="4823246">
                <a:moveTo>
                  <a:pt x="0" y="0"/>
                </a:moveTo>
                <a:lnTo>
                  <a:pt x="4823247" y="0"/>
                </a:lnTo>
                <a:lnTo>
                  <a:pt x="4823247" y="1346419"/>
                </a:lnTo>
                <a:lnTo>
                  <a:pt x="0" y="1346419"/>
                </a:lnTo>
                <a:lnTo>
                  <a:pt x="0" y="0"/>
                </a:lnTo>
                <a:close/>
              </a:path>
            </a:pathLst>
          </a:custGeom>
          <a:blipFill>
            <a:blip r:embed="rId6"/>
            <a:stretch>
              <a:fillRect l="0" t="0" r="0" b="0"/>
            </a:stretch>
          </a:blipFill>
        </p:spPr>
      </p:sp>
      <p:sp>
        <p:nvSpPr>
          <p:cNvPr name="TextBox 10" id="10"/>
          <p:cNvSpPr txBox="true"/>
          <p:nvPr/>
        </p:nvSpPr>
        <p:spPr>
          <a:xfrm rot="0">
            <a:off x="2043196" y="526524"/>
            <a:ext cx="14201608" cy="831812"/>
          </a:xfrm>
          <a:prstGeom prst="rect">
            <a:avLst/>
          </a:prstGeom>
        </p:spPr>
        <p:txBody>
          <a:bodyPr anchor="t" rtlCol="false" tIns="0" lIns="0" bIns="0" rIns="0">
            <a:spAutoFit/>
          </a:bodyPr>
          <a:lstStyle/>
          <a:p>
            <a:pPr algn="ctr">
              <a:lnSpc>
                <a:spcPts val="6433"/>
              </a:lnSpc>
            </a:pPr>
            <a:r>
              <a:rPr lang="en-US" sz="6069">
                <a:solidFill>
                  <a:srgbClr val="FFFFFF"/>
                </a:solidFill>
                <a:latin typeface="Yearbook Solid"/>
              </a:rPr>
              <a:t>equal variance &amp; linearity</a:t>
            </a:r>
          </a:p>
        </p:txBody>
      </p:sp>
      <p:sp>
        <p:nvSpPr>
          <p:cNvPr name="TextBox 11" id="11"/>
          <p:cNvSpPr txBox="true"/>
          <p:nvPr/>
        </p:nvSpPr>
        <p:spPr>
          <a:xfrm rot="0">
            <a:off x="6792576" y="8210717"/>
            <a:ext cx="10897278" cy="1234440"/>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Canva Sans"/>
              </a:rPr>
              <a:t>The residual plots showed no heteroscedasticity, which was confirmed by the Breusch-Pagan test, with a p-value of </a:t>
            </a:r>
            <a:r>
              <a:rPr lang="en-US" sz="2399">
                <a:solidFill>
                  <a:srgbClr val="000000"/>
                </a:solidFill>
                <a:latin typeface="Canva Sans Bold"/>
              </a:rPr>
              <a:t>0.75</a:t>
            </a:r>
            <a:r>
              <a:rPr lang="en-US" sz="2399">
                <a:solidFill>
                  <a:srgbClr val="000000"/>
                </a:solidFill>
                <a:latin typeface="Canva Sans"/>
              </a:rPr>
              <a:t>, so we fail to reject the null hypothesis that heteroscedasticity is not present.</a:t>
            </a:r>
          </a:p>
        </p:txBody>
      </p:sp>
      <p:sp>
        <p:nvSpPr>
          <p:cNvPr name="TextBox 12" id="12"/>
          <p:cNvSpPr txBox="true"/>
          <p:nvPr/>
        </p:nvSpPr>
        <p:spPr>
          <a:xfrm rot="0">
            <a:off x="-1105409" y="2506602"/>
            <a:ext cx="10897278"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Residual vs Fitted</a:t>
            </a:r>
          </a:p>
        </p:txBody>
      </p:sp>
      <p:sp>
        <p:nvSpPr>
          <p:cNvPr name="TextBox 13" id="13"/>
          <p:cNvSpPr txBox="true"/>
          <p:nvPr/>
        </p:nvSpPr>
        <p:spPr>
          <a:xfrm rot="0">
            <a:off x="7778071" y="2506602"/>
            <a:ext cx="10897278"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Standardized Residual vs Fitted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9607567" y="2114769"/>
            <a:ext cx="7415204" cy="4525057"/>
          </a:xfrm>
          <a:custGeom>
            <a:avLst/>
            <a:gdLst/>
            <a:ahLst/>
            <a:cxnLst/>
            <a:rect r="r" b="b" t="t" l="l"/>
            <a:pathLst>
              <a:path h="4525057" w="7415204">
                <a:moveTo>
                  <a:pt x="0" y="0"/>
                </a:moveTo>
                <a:lnTo>
                  <a:pt x="7415204" y="0"/>
                </a:lnTo>
                <a:lnTo>
                  <a:pt x="7415204" y="4525057"/>
                </a:lnTo>
                <a:lnTo>
                  <a:pt x="0" y="4525057"/>
                </a:lnTo>
                <a:lnTo>
                  <a:pt x="0" y="0"/>
                </a:lnTo>
                <a:close/>
              </a:path>
            </a:pathLst>
          </a:custGeom>
          <a:blipFill>
            <a:blip r:embed="rId4"/>
            <a:stretch>
              <a:fillRect l="0" t="0" r="0" b="-2245"/>
            </a:stretch>
          </a:blipFill>
        </p:spPr>
      </p:sp>
      <p:sp>
        <p:nvSpPr>
          <p:cNvPr name="Freeform 8" id="8"/>
          <p:cNvSpPr/>
          <p:nvPr/>
        </p:nvSpPr>
        <p:spPr>
          <a:xfrm flipH="false" flipV="false" rot="0">
            <a:off x="13082021" y="4971884"/>
            <a:ext cx="3626619" cy="1056027"/>
          </a:xfrm>
          <a:custGeom>
            <a:avLst/>
            <a:gdLst/>
            <a:ahLst/>
            <a:cxnLst/>
            <a:rect r="r" b="b" t="t" l="l"/>
            <a:pathLst>
              <a:path h="1056027" w="3626619">
                <a:moveTo>
                  <a:pt x="0" y="0"/>
                </a:moveTo>
                <a:lnTo>
                  <a:pt x="3626619" y="0"/>
                </a:lnTo>
                <a:lnTo>
                  <a:pt x="3626619" y="1056027"/>
                </a:lnTo>
                <a:lnTo>
                  <a:pt x="0" y="1056027"/>
                </a:lnTo>
                <a:lnTo>
                  <a:pt x="0" y="0"/>
                </a:lnTo>
                <a:close/>
              </a:path>
            </a:pathLst>
          </a:custGeom>
          <a:blipFill>
            <a:blip r:embed="rId5"/>
            <a:stretch>
              <a:fillRect l="0" t="0" r="0" b="0"/>
            </a:stretch>
          </a:blipFill>
        </p:spPr>
      </p:sp>
      <p:sp>
        <p:nvSpPr>
          <p:cNvPr name="Freeform 9" id="9"/>
          <p:cNvSpPr/>
          <p:nvPr/>
        </p:nvSpPr>
        <p:spPr>
          <a:xfrm flipH="false" flipV="false" rot="0">
            <a:off x="1089068" y="2114769"/>
            <a:ext cx="7357136" cy="4525057"/>
          </a:xfrm>
          <a:custGeom>
            <a:avLst/>
            <a:gdLst/>
            <a:ahLst/>
            <a:cxnLst/>
            <a:rect r="r" b="b" t="t" l="l"/>
            <a:pathLst>
              <a:path h="4525057" w="7357136">
                <a:moveTo>
                  <a:pt x="0" y="0"/>
                </a:moveTo>
                <a:lnTo>
                  <a:pt x="7357136" y="0"/>
                </a:lnTo>
                <a:lnTo>
                  <a:pt x="7357136" y="4525057"/>
                </a:lnTo>
                <a:lnTo>
                  <a:pt x="0" y="4525057"/>
                </a:lnTo>
                <a:lnTo>
                  <a:pt x="0" y="0"/>
                </a:lnTo>
                <a:close/>
              </a:path>
            </a:pathLst>
          </a:custGeom>
          <a:blipFill>
            <a:blip r:embed="rId6"/>
            <a:stretch>
              <a:fillRect l="0" t="0" r="0" b="0"/>
            </a:stretch>
          </a:blipFill>
        </p:spPr>
      </p:sp>
      <p:sp>
        <p:nvSpPr>
          <p:cNvPr name="Freeform 10" id="10"/>
          <p:cNvSpPr/>
          <p:nvPr/>
        </p:nvSpPr>
        <p:spPr>
          <a:xfrm flipH="false" flipV="false" rot="0">
            <a:off x="1028700" y="6860160"/>
            <a:ext cx="4916264" cy="3117456"/>
          </a:xfrm>
          <a:custGeom>
            <a:avLst/>
            <a:gdLst/>
            <a:ahLst/>
            <a:cxnLst/>
            <a:rect r="r" b="b" t="t" l="l"/>
            <a:pathLst>
              <a:path h="3117456" w="4916264">
                <a:moveTo>
                  <a:pt x="0" y="0"/>
                </a:moveTo>
                <a:lnTo>
                  <a:pt x="4916264" y="0"/>
                </a:lnTo>
                <a:lnTo>
                  <a:pt x="4916264" y="3117456"/>
                </a:lnTo>
                <a:lnTo>
                  <a:pt x="0" y="3117456"/>
                </a:lnTo>
                <a:lnTo>
                  <a:pt x="0" y="0"/>
                </a:lnTo>
                <a:close/>
              </a:path>
            </a:pathLst>
          </a:custGeom>
          <a:blipFill>
            <a:blip r:embed="rId7"/>
            <a:stretch>
              <a:fillRect l="0" t="0" r="0" b="0"/>
            </a:stretch>
          </a:blipFill>
        </p:spPr>
      </p:sp>
      <p:sp>
        <p:nvSpPr>
          <p:cNvPr name="TextBox 11" id="11"/>
          <p:cNvSpPr txBox="true"/>
          <p:nvPr/>
        </p:nvSpPr>
        <p:spPr>
          <a:xfrm rot="0">
            <a:off x="2043196" y="526524"/>
            <a:ext cx="14201608" cy="831812"/>
          </a:xfrm>
          <a:prstGeom prst="rect">
            <a:avLst/>
          </a:prstGeom>
        </p:spPr>
        <p:txBody>
          <a:bodyPr anchor="t" rtlCol="false" tIns="0" lIns="0" bIns="0" rIns="0">
            <a:spAutoFit/>
          </a:bodyPr>
          <a:lstStyle/>
          <a:p>
            <a:pPr algn="ctr">
              <a:lnSpc>
                <a:spcPts val="6433"/>
              </a:lnSpc>
            </a:pPr>
            <a:r>
              <a:rPr lang="en-US" sz="6069">
                <a:solidFill>
                  <a:srgbClr val="FFFFFF"/>
                </a:solidFill>
                <a:latin typeface="Yearbook Solid"/>
              </a:rPr>
              <a:t>normality &amp; outliers</a:t>
            </a:r>
          </a:p>
        </p:txBody>
      </p:sp>
      <p:sp>
        <p:nvSpPr>
          <p:cNvPr name="TextBox 12" id="12"/>
          <p:cNvSpPr txBox="true"/>
          <p:nvPr/>
        </p:nvSpPr>
        <p:spPr>
          <a:xfrm rot="0">
            <a:off x="6499697" y="8804291"/>
            <a:ext cx="10523074" cy="1323340"/>
          </a:xfrm>
          <a:prstGeom prst="rect">
            <a:avLst/>
          </a:prstGeom>
        </p:spPr>
        <p:txBody>
          <a:bodyPr anchor="t" rtlCol="false" tIns="0" lIns="0" bIns="0" rIns="0">
            <a:spAutoFit/>
          </a:bodyPr>
          <a:lstStyle/>
          <a:p>
            <a:pPr>
              <a:lnSpc>
                <a:spcPts val="2659"/>
              </a:lnSpc>
            </a:pPr>
            <a:r>
              <a:rPr lang="en-US" sz="1899">
                <a:solidFill>
                  <a:srgbClr val="000000"/>
                </a:solidFill>
                <a:latin typeface="Canva Sans Bold"/>
              </a:rPr>
              <a:t>Outliers:</a:t>
            </a:r>
          </a:p>
          <a:p>
            <a:pPr>
              <a:lnSpc>
                <a:spcPts val="2659"/>
              </a:lnSpc>
            </a:pPr>
            <a:r>
              <a:rPr lang="en-US" sz="1899">
                <a:solidFill>
                  <a:srgbClr val="000000"/>
                </a:solidFill>
                <a:latin typeface="Canva Sans"/>
              </a:rPr>
              <a:t>Through the Cook's distance and Residual vs Leverage plot we can't find any clear outliers.</a:t>
            </a:r>
          </a:p>
          <a:p>
            <a:pPr algn="ctr">
              <a:lnSpc>
                <a:spcPts val="2659"/>
              </a:lnSpc>
              <a:spcBef>
                <a:spcPct val="0"/>
              </a:spcBef>
            </a:pPr>
          </a:p>
        </p:txBody>
      </p:sp>
      <p:sp>
        <p:nvSpPr>
          <p:cNvPr name="TextBox 13" id="13"/>
          <p:cNvSpPr txBox="true"/>
          <p:nvPr/>
        </p:nvSpPr>
        <p:spPr>
          <a:xfrm rot="0">
            <a:off x="6499697" y="7199912"/>
            <a:ext cx="10759603" cy="1323340"/>
          </a:xfrm>
          <a:prstGeom prst="rect">
            <a:avLst/>
          </a:prstGeom>
        </p:spPr>
        <p:txBody>
          <a:bodyPr anchor="t" rtlCol="false" tIns="0" lIns="0" bIns="0" rIns="0">
            <a:spAutoFit/>
          </a:bodyPr>
          <a:lstStyle/>
          <a:p>
            <a:pPr>
              <a:lnSpc>
                <a:spcPts val="2659"/>
              </a:lnSpc>
            </a:pPr>
            <a:r>
              <a:rPr lang="en-US" sz="1899">
                <a:solidFill>
                  <a:srgbClr val="000000"/>
                </a:solidFill>
                <a:latin typeface="Canva Sans Bold"/>
              </a:rPr>
              <a:t>Normality:</a:t>
            </a:r>
          </a:p>
          <a:p>
            <a:pPr>
              <a:lnSpc>
                <a:spcPts val="2659"/>
              </a:lnSpc>
              <a:spcBef>
                <a:spcPct val="0"/>
              </a:spcBef>
            </a:pPr>
            <a:r>
              <a:rPr lang="en-US" sz="1899">
                <a:solidFill>
                  <a:srgbClr val="000000"/>
                </a:solidFill>
                <a:latin typeface="Canva Sans"/>
              </a:rPr>
              <a:t>Through the Q-Q plot and Shapiro test we conclude that Normality assumption is valid in this case as we get a p-value=0.34 &gt; alpha=0.05, so we fail to reject the null hypothesis that normality is present.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416486" y="3050771"/>
            <a:ext cx="17130853" cy="555810"/>
          </a:xfrm>
          <a:custGeom>
            <a:avLst/>
            <a:gdLst/>
            <a:ahLst/>
            <a:cxnLst/>
            <a:rect r="r" b="b" t="t" l="l"/>
            <a:pathLst>
              <a:path h="555810" w="17130853">
                <a:moveTo>
                  <a:pt x="0" y="0"/>
                </a:moveTo>
                <a:lnTo>
                  <a:pt x="17130853" y="0"/>
                </a:lnTo>
                <a:lnTo>
                  <a:pt x="17130853" y="555810"/>
                </a:lnTo>
                <a:lnTo>
                  <a:pt x="0" y="555810"/>
                </a:lnTo>
                <a:lnTo>
                  <a:pt x="0" y="0"/>
                </a:lnTo>
                <a:close/>
              </a:path>
            </a:pathLst>
          </a:custGeom>
          <a:blipFill>
            <a:blip r:embed="rId4"/>
            <a:stretch>
              <a:fillRect l="0" t="0" r="0" b="0"/>
            </a:stretch>
          </a:blipFill>
          <a:ln w="38100" cap="sq">
            <a:solidFill>
              <a:srgbClr val="000000"/>
            </a:solidFill>
            <a:prstDash val="solid"/>
            <a:miter/>
          </a:ln>
        </p:spPr>
      </p:sp>
      <p:sp>
        <p:nvSpPr>
          <p:cNvPr name="Freeform 8" id="8"/>
          <p:cNvSpPr/>
          <p:nvPr/>
        </p:nvSpPr>
        <p:spPr>
          <a:xfrm flipH="false" flipV="false" rot="0">
            <a:off x="785534" y="5012831"/>
            <a:ext cx="8196378" cy="2026411"/>
          </a:xfrm>
          <a:custGeom>
            <a:avLst/>
            <a:gdLst/>
            <a:ahLst/>
            <a:cxnLst/>
            <a:rect r="r" b="b" t="t" l="l"/>
            <a:pathLst>
              <a:path h="2026411" w="8196378">
                <a:moveTo>
                  <a:pt x="0" y="0"/>
                </a:moveTo>
                <a:lnTo>
                  <a:pt x="8196379" y="0"/>
                </a:lnTo>
                <a:lnTo>
                  <a:pt x="8196379" y="2026411"/>
                </a:lnTo>
                <a:lnTo>
                  <a:pt x="0" y="2026411"/>
                </a:lnTo>
                <a:lnTo>
                  <a:pt x="0" y="0"/>
                </a:lnTo>
                <a:close/>
              </a:path>
            </a:pathLst>
          </a:custGeom>
          <a:blipFill>
            <a:blip r:embed="rId5"/>
            <a:stretch>
              <a:fillRect l="0" t="0" r="0" b="0"/>
            </a:stretch>
          </a:blipFill>
        </p:spPr>
      </p:sp>
      <p:sp>
        <p:nvSpPr>
          <p:cNvPr name="Freeform 9" id="9"/>
          <p:cNvSpPr/>
          <p:nvPr/>
        </p:nvSpPr>
        <p:spPr>
          <a:xfrm flipH="false" flipV="false" rot="0">
            <a:off x="776685" y="7314682"/>
            <a:ext cx="8196378" cy="2329313"/>
          </a:xfrm>
          <a:custGeom>
            <a:avLst/>
            <a:gdLst/>
            <a:ahLst/>
            <a:cxnLst/>
            <a:rect r="r" b="b" t="t" l="l"/>
            <a:pathLst>
              <a:path h="2329313" w="8196378">
                <a:moveTo>
                  <a:pt x="0" y="0"/>
                </a:moveTo>
                <a:lnTo>
                  <a:pt x="8196378" y="0"/>
                </a:lnTo>
                <a:lnTo>
                  <a:pt x="8196378" y="2329313"/>
                </a:lnTo>
                <a:lnTo>
                  <a:pt x="0" y="2329313"/>
                </a:lnTo>
                <a:lnTo>
                  <a:pt x="0" y="0"/>
                </a:lnTo>
                <a:close/>
              </a:path>
            </a:pathLst>
          </a:custGeom>
          <a:blipFill>
            <a:blip r:embed="rId6"/>
            <a:stretch>
              <a:fillRect l="0" t="0" r="0" b="0"/>
            </a:stretch>
          </a:blipFill>
        </p:spPr>
      </p:sp>
      <p:sp>
        <p:nvSpPr>
          <p:cNvPr name="TextBox 10" id="10"/>
          <p:cNvSpPr txBox="true"/>
          <p:nvPr/>
        </p:nvSpPr>
        <p:spPr>
          <a:xfrm rot="0">
            <a:off x="2043196" y="309495"/>
            <a:ext cx="14201608" cy="1158453"/>
          </a:xfrm>
          <a:prstGeom prst="rect">
            <a:avLst/>
          </a:prstGeom>
        </p:spPr>
        <p:txBody>
          <a:bodyPr anchor="t" rtlCol="false" tIns="0" lIns="0" bIns="0" rIns="0">
            <a:spAutoFit/>
          </a:bodyPr>
          <a:lstStyle/>
          <a:p>
            <a:pPr algn="ctr">
              <a:lnSpc>
                <a:spcPts val="8871"/>
              </a:lnSpc>
            </a:pPr>
            <a:r>
              <a:rPr lang="en-US" sz="8369">
                <a:solidFill>
                  <a:srgbClr val="FFFFFF"/>
                </a:solidFill>
                <a:latin typeface="Yearbook Solid"/>
              </a:rPr>
              <a:t>final model</a:t>
            </a:r>
          </a:p>
        </p:txBody>
      </p:sp>
      <p:sp>
        <p:nvSpPr>
          <p:cNvPr name="TextBox 11" id="11"/>
          <p:cNvSpPr txBox="true"/>
          <p:nvPr/>
        </p:nvSpPr>
        <p:spPr>
          <a:xfrm rot="0">
            <a:off x="9631941" y="5658837"/>
            <a:ext cx="7915398" cy="2846245"/>
          </a:xfrm>
          <a:prstGeom prst="rect">
            <a:avLst/>
          </a:prstGeom>
        </p:spPr>
        <p:txBody>
          <a:bodyPr anchor="t" rtlCol="false" tIns="0" lIns="0" bIns="0" rIns="0">
            <a:spAutoFit/>
          </a:bodyPr>
          <a:lstStyle/>
          <a:p>
            <a:pPr>
              <a:lnSpc>
                <a:spcPts val="3770"/>
              </a:lnSpc>
              <a:spcBef>
                <a:spcPct val="0"/>
              </a:spcBef>
            </a:pPr>
            <a:r>
              <a:rPr lang="en-US" sz="2693">
                <a:solidFill>
                  <a:srgbClr val="000000"/>
                </a:solidFill>
                <a:latin typeface="Canva Sans"/>
              </a:rPr>
              <a:t>After analyzing the tournament performance of both Manchester City and AC Milan, we employed this model to predict their win rates in upcoming matches. Upon comparing the predicted values to the actual values, it's evident that the model performed well.</a:t>
            </a:r>
          </a:p>
        </p:txBody>
      </p:sp>
      <p:sp>
        <p:nvSpPr>
          <p:cNvPr name="TextBox 12" id="12"/>
          <p:cNvSpPr txBox="true"/>
          <p:nvPr/>
        </p:nvSpPr>
        <p:spPr>
          <a:xfrm rot="0">
            <a:off x="198629" y="2306634"/>
            <a:ext cx="13391011" cy="448862"/>
          </a:xfrm>
          <a:prstGeom prst="rect">
            <a:avLst/>
          </a:prstGeom>
        </p:spPr>
        <p:txBody>
          <a:bodyPr anchor="t" rtlCol="false" tIns="0" lIns="0" bIns="0" rIns="0">
            <a:spAutoFit/>
          </a:bodyPr>
          <a:lstStyle/>
          <a:p>
            <a:pPr algn="ctr">
              <a:lnSpc>
                <a:spcPts val="3609"/>
              </a:lnSpc>
              <a:spcBef>
                <a:spcPct val="0"/>
              </a:spcBef>
            </a:pPr>
            <a:r>
              <a:rPr lang="en-US" sz="2578">
                <a:solidFill>
                  <a:srgbClr val="000000"/>
                </a:solidFill>
                <a:latin typeface="Canva Sans Bold"/>
              </a:rPr>
              <a:t>After fulfilling all the necessary assumptions, we have arrived at our final model:</a:t>
            </a:r>
          </a:p>
        </p:txBody>
      </p:sp>
      <p:sp>
        <p:nvSpPr>
          <p:cNvPr name="TextBox 13" id="13"/>
          <p:cNvSpPr txBox="true"/>
          <p:nvPr/>
        </p:nvSpPr>
        <p:spPr>
          <a:xfrm rot="0">
            <a:off x="4141824" y="4463831"/>
            <a:ext cx="1466100" cy="374808"/>
          </a:xfrm>
          <a:prstGeom prst="rect">
            <a:avLst/>
          </a:prstGeom>
        </p:spPr>
        <p:txBody>
          <a:bodyPr anchor="t" rtlCol="false" tIns="0" lIns="0" bIns="0" rIns="0">
            <a:spAutoFit/>
          </a:bodyPr>
          <a:lstStyle/>
          <a:p>
            <a:pPr algn="ctr">
              <a:lnSpc>
                <a:spcPts val="3158"/>
              </a:lnSpc>
              <a:spcBef>
                <a:spcPct val="0"/>
              </a:spcBef>
            </a:pPr>
            <a:r>
              <a:rPr lang="en-US" sz="2256">
                <a:solidFill>
                  <a:srgbClr val="000000"/>
                </a:solidFill>
                <a:latin typeface="Canva Sans Bold"/>
              </a:rPr>
              <a:t>Prediction</a:t>
            </a:r>
          </a:p>
        </p:txBody>
      </p:sp>
      <p:sp>
        <p:nvSpPr>
          <p:cNvPr name="TextBox 14" id="14"/>
          <p:cNvSpPr txBox="true"/>
          <p:nvPr/>
        </p:nvSpPr>
        <p:spPr>
          <a:xfrm rot="0">
            <a:off x="516185" y="3863756"/>
            <a:ext cx="3054023" cy="656590"/>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rPr>
              <a:t>Adj-R-Squared: 0.84</a:t>
            </a:r>
          </a:p>
          <a:p>
            <a:pPr algn="ctr">
              <a:lnSpc>
                <a:spcPts val="2659"/>
              </a:lnSpc>
              <a:spcBef>
                <a:spcPct val="0"/>
              </a:spcBef>
            </a:pPr>
            <a:r>
              <a:rPr lang="en-US" sz="1899">
                <a:solidFill>
                  <a:srgbClr val="000000"/>
                </a:solidFill>
                <a:latin typeface="Canva Sans"/>
              </a:rPr>
              <a:t>RSE: 11.91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31217" y="-141004"/>
            <a:ext cx="10759770" cy="10784131"/>
            <a:chOff x="0" y="0"/>
            <a:chExt cx="2833849" cy="2840265"/>
          </a:xfrm>
        </p:grpSpPr>
        <p:sp>
          <p:nvSpPr>
            <p:cNvPr name="Freeform 3" id="3"/>
            <p:cNvSpPr/>
            <p:nvPr/>
          </p:nvSpPr>
          <p:spPr>
            <a:xfrm flipH="false" flipV="false" rot="0">
              <a:off x="0" y="0"/>
              <a:ext cx="2833849" cy="2840265"/>
            </a:xfrm>
            <a:custGeom>
              <a:avLst/>
              <a:gdLst/>
              <a:ahLst/>
              <a:cxnLst/>
              <a:rect r="r" b="b" t="t" l="l"/>
              <a:pathLst>
                <a:path h="2840265" w="2833849">
                  <a:moveTo>
                    <a:pt x="0" y="0"/>
                  </a:moveTo>
                  <a:lnTo>
                    <a:pt x="2833849" y="0"/>
                  </a:lnTo>
                  <a:lnTo>
                    <a:pt x="2833849" y="2840265"/>
                  </a:lnTo>
                  <a:lnTo>
                    <a:pt x="0" y="2840265"/>
                  </a:lnTo>
                  <a:close/>
                </a:path>
              </a:pathLst>
            </a:custGeom>
            <a:solidFill>
              <a:srgbClr val="140F0D"/>
            </a:solidFill>
          </p:spPr>
        </p:sp>
        <p:sp>
          <p:nvSpPr>
            <p:cNvPr name="TextBox 4" id="4"/>
            <p:cNvSpPr txBox="true"/>
            <p:nvPr/>
          </p:nvSpPr>
          <p:spPr>
            <a:xfrm>
              <a:off x="0" y="-38100"/>
              <a:ext cx="2833849"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9595964" y="-154741"/>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grpSp>
        <p:nvGrpSpPr>
          <p:cNvPr name="Group 6" id="6"/>
          <p:cNvGrpSpPr/>
          <p:nvPr/>
        </p:nvGrpSpPr>
        <p:grpSpPr>
          <a:xfrm rot="0">
            <a:off x="11645985" y="3852736"/>
            <a:ext cx="2176683" cy="2815321"/>
            <a:chOff x="0" y="0"/>
            <a:chExt cx="1268338" cy="1640468"/>
          </a:xfrm>
        </p:grpSpPr>
        <p:sp>
          <p:nvSpPr>
            <p:cNvPr name="Freeform 7" id="7"/>
            <p:cNvSpPr/>
            <p:nvPr/>
          </p:nvSpPr>
          <p:spPr>
            <a:xfrm flipH="false" flipV="false" rot="0">
              <a:off x="0" y="0"/>
              <a:ext cx="1268338" cy="1640468"/>
            </a:xfrm>
            <a:custGeom>
              <a:avLst/>
              <a:gdLst/>
              <a:ahLst/>
              <a:cxnLst/>
              <a:rect r="r" b="b" t="t" l="l"/>
              <a:pathLst>
                <a:path h="1640468" w="1268338">
                  <a:moveTo>
                    <a:pt x="149384" y="0"/>
                  </a:moveTo>
                  <a:lnTo>
                    <a:pt x="1118954" y="0"/>
                  </a:lnTo>
                  <a:cubicBezTo>
                    <a:pt x="1158573" y="0"/>
                    <a:pt x="1196570" y="15739"/>
                    <a:pt x="1224585" y="43753"/>
                  </a:cubicBezTo>
                  <a:cubicBezTo>
                    <a:pt x="1252599" y="71768"/>
                    <a:pt x="1268338" y="109765"/>
                    <a:pt x="1268338" y="149384"/>
                  </a:cubicBezTo>
                  <a:lnTo>
                    <a:pt x="1268338" y="1491084"/>
                  </a:lnTo>
                  <a:cubicBezTo>
                    <a:pt x="1268338" y="1530703"/>
                    <a:pt x="1252599" y="1568699"/>
                    <a:pt x="1224585" y="1596714"/>
                  </a:cubicBezTo>
                  <a:cubicBezTo>
                    <a:pt x="1196570" y="1624729"/>
                    <a:pt x="1158573" y="1640468"/>
                    <a:pt x="1118954" y="1640468"/>
                  </a:cubicBezTo>
                  <a:lnTo>
                    <a:pt x="149384" y="1640468"/>
                  </a:lnTo>
                  <a:cubicBezTo>
                    <a:pt x="109765" y="1640468"/>
                    <a:pt x="71768" y="1624729"/>
                    <a:pt x="43753" y="1596714"/>
                  </a:cubicBezTo>
                  <a:cubicBezTo>
                    <a:pt x="15739" y="1568699"/>
                    <a:pt x="0" y="1530703"/>
                    <a:pt x="0" y="1491084"/>
                  </a:cubicBezTo>
                  <a:lnTo>
                    <a:pt x="0" y="149384"/>
                  </a:lnTo>
                  <a:cubicBezTo>
                    <a:pt x="0" y="109765"/>
                    <a:pt x="15739" y="71768"/>
                    <a:pt x="43753" y="43753"/>
                  </a:cubicBezTo>
                  <a:cubicBezTo>
                    <a:pt x="71768" y="15739"/>
                    <a:pt x="109765" y="0"/>
                    <a:pt x="149384" y="0"/>
                  </a:cubicBezTo>
                  <a:close/>
                </a:path>
              </a:pathLst>
            </a:custGeom>
            <a:solidFill>
              <a:srgbClr val="F5CAB3"/>
            </a:solidFill>
          </p:spPr>
        </p:sp>
        <p:sp>
          <p:nvSpPr>
            <p:cNvPr name="TextBox 8" id="8"/>
            <p:cNvSpPr txBox="true"/>
            <p:nvPr/>
          </p:nvSpPr>
          <p:spPr>
            <a:xfrm>
              <a:off x="0" y="-38100"/>
              <a:ext cx="1268338" cy="1678568"/>
            </a:xfrm>
            <a:prstGeom prst="rect">
              <a:avLst/>
            </a:prstGeom>
          </p:spPr>
          <p:txBody>
            <a:bodyPr anchor="ctr" rtlCol="false" tIns="22961" lIns="22961" bIns="22961" rIns="22961"/>
            <a:lstStyle/>
            <a:p>
              <a:pPr algn="ctr">
                <a:lnSpc>
                  <a:spcPts val="2660"/>
                </a:lnSpc>
              </a:pPr>
            </a:p>
          </p:txBody>
        </p:sp>
      </p:grpSp>
      <p:grpSp>
        <p:nvGrpSpPr>
          <p:cNvPr name="Group 9" id="9"/>
          <p:cNvGrpSpPr/>
          <p:nvPr/>
        </p:nvGrpSpPr>
        <p:grpSpPr>
          <a:xfrm rot="0">
            <a:off x="9985943" y="6945395"/>
            <a:ext cx="2858925" cy="3697732"/>
            <a:chOff x="0" y="0"/>
            <a:chExt cx="1268338" cy="1640468"/>
          </a:xfrm>
        </p:grpSpPr>
        <p:sp>
          <p:nvSpPr>
            <p:cNvPr name="Freeform 10" id="10"/>
            <p:cNvSpPr/>
            <p:nvPr/>
          </p:nvSpPr>
          <p:spPr>
            <a:xfrm flipH="false" flipV="false" rot="0">
              <a:off x="0" y="0"/>
              <a:ext cx="1268338" cy="1640468"/>
            </a:xfrm>
            <a:custGeom>
              <a:avLst/>
              <a:gdLst/>
              <a:ahLst/>
              <a:cxnLst/>
              <a:rect r="r" b="b" t="t" l="l"/>
              <a:pathLst>
                <a:path h="1640468" w="1268338">
                  <a:moveTo>
                    <a:pt x="81239" y="0"/>
                  </a:moveTo>
                  <a:lnTo>
                    <a:pt x="1187098" y="0"/>
                  </a:lnTo>
                  <a:cubicBezTo>
                    <a:pt x="1208645" y="0"/>
                    <a:pt x="1229308" y="8559"/>
                    <a:pt x="1244544" y="23794"/>
                  </a:cubicBezTo>
                  <a:cubicBezTo>
                    <a:pt x="1259779" y="39030"/>
                    <a:pt x="1268338" y="59693"/>
                    <a:pt x="1268338" y="81239"/>
                  </a:cubicBezTo>
                  <a:lnTo>
                    <a:pt x="1268338" y="1559228"/>
                  </a:lnTo>
                  <a:cubicBezTo>
                    <a:pt x="1268338" y="1604096"/>
                    <a:pt x="1231966" y="1640468"/>
                    <a:pt x="1187098" y="1640468"/>
                  </a:cubicBezTo>
                  <a:lnTo>
                    <a:pt x="81239" y="1640468"/>
                  </a:lnTo>
                  <a:cubicBezTo>
                    <a:pt x="36372" y="1640468"/>
                    <a:pt x="0" y="1604096"/>
                    <a:pt x="0" y="1559228"/>
                  </a:cubicBezTo>
                  <a:lnTo>
                    <a:pt x="0" y="81239"/>
                  </a:lnTo>
                  <a:cubicBezTo>
                    <a:pt x="0" y="36372"/>
                    <a:pt x="36372" y="0"/>
                    <a:pt x="81239" y="0"/>
                  </a:cubicBezTo>
                  <a:close/>
                </a:path>
              </a:pathLst>
            </a:custGeom>
            <a:solidFill>
              <a:srgbClr val="4D3699"/>
            </a:solidFill>
          </p:spPr>
        </p:sp>
        <p:sp>
          <p:nvSpPr>
            <p:cNvPr name="TextBox 11" id="11"/>
            <p:cNvSpPr txBox="true"/>
            <p:nvPr/>
          </p:nvSpPr>
          <p:spPr>
            <a:xfrm>
              <a:off x="0" y="-38100"/>
              <a:ext cx="1268338" cy="1678568"/>
            </a:xfrm>
            <a:prstGeom prst="rect">
              <a:avLst/>
            </a:prstGeom>
          </p:spPr>
          <p:txBody>
            <a:bodyPr anchor="ctr" rtlCol="false" tIns="30158" lIns="30158" bIns="30158" rIns="30158"/>
            <a:lstStyle/>
            <a:p>
              <a:pPr algn="ctr">
                <a:lnSpc>
                  <a:spcPts val="2659"/>
                </a:lnSpc>
              </a:pPr>
            </a:p>
          </p:txBody>
        </p:sp>
      </p:grpSp>
      <p:sp>
        <p:nvSpPr>
          <p:cNvPr name="Freeform 12" id="12"/>
          <p:cNvSpPr/>
          <p:nvPr/>
        </p:nvSpPr>
        <p:spPr>
          <a:xfrm flipH="false" flipV="false" rot="0">
            <a:off x="10131463" y="7583846"/>
            <a:ext cx="2700740" cy="2624228"/>
          </a:xfrm>
          <a:custGeom>
            <a:avLst/>
            <a:gdLst/>
            <a:ahLst/>
            <a:cxnLst/>
            <a:rect r="r" b="b" t="t" l="l"/>
            <a:pathLst>
              <a:path h="2624228" w="2700740">
                <a:moveTo>
                  <a:pt x="0" y="0"/>
                </a:moveTo>
                <a:lnTo>
                  <a:pt x="2700740" y="0"/>
                </a:lnTo>
                <a:lnTo>
                  <a:pt x="2700740" y="2624228"/>
                </a:lnTo>
                <a:lnTo>
                  <a:pt x="0" y="2624228"/>
                </a:lnTo>
                <a:lnTo>
                  <a:pt x="0" y="0"/>
                </a:lnTo>
                <a:close/>
              </a:path>
            </a:pathLst>
          </a:custGeom>
          <a:blipFill>
            <a:blip r:embed="rId3"/>
            <a:stretch>
              <a:fillRect l="0" t="0" r="0" b="0"/>
            </a:stretch>
          </a:blipFill>
        </p:spPr>
      </p:sp>
      <p:grpSp>
        <p:nvGrpSpPr>
          <p:cNvPr name="Group 13" id="13"/>
          <p:cNvGrpSpPr/>
          <p:nvPr/>
        </p:nvGrpSpPr>
        <p:grpSpPr>
          <a:xfrm rot="0">
            <a:off x="-695098" y="-356127"/>
            <a:ext cx="10326315" cy="10999254"/>
            <a:chOff x="0" y="0"/>
            <a:chExt cx="2719688" cy="2896923"/>
          </a:xfrm>
        </p:grpSpPr>
        <p:sp>
          <p:nvSpPr>
            <p:cNvPr name="Freeform 14" id="14"/>
            <p:cNvSpPr/>
            <p:nvPr/>
          </p:nvSpPr>
          <p:spPr>
            <a:xfrm flipH="false" flipV="false" rot="0">
              <a:off x="0" y="0"/>
              <a:ext cx="2719688" cy="2896923"/>
            </a:xfrm>
            <a:custGeom>
              <a:avLst/>
              <a:gdLst/>
              <a:ahLst/>
              <a:cxnLst/>
              <a:rect r="r" b="b" t="t" l="l"/>
              <a:pathLst>
                <a:path h="2896923" w="2719688">
                  <a:moveTo>
                    <a:pt x="0" y="0"/>
                  </a:moveTo>
                  <a:lnTo>
                    <a:pt x="2719688" y="0"/>
                  </a:lnTo>
                  <a:lnTo>
                    <a:pt x="2719688" y="2896923"/>
                  </a:lnTo>
                  <a:lnTo>
                    <a:pt x="0" y="2896923"/>
                  </a:lnTo>
                  <a:close/>
                </a:path>
              </a:pathLst>
            </a:custGeom>
            <a:solidFill>
              <a:srgbClr val="ECE4DB"/>
            </a:solidFill>
          </p:spPr>
        </p:sp>
        <p:sp>
          <p:nvSpPr>
            <p:cNvPr name="TextBox 15" id="15"/>
            <p:cNvSpPr txBox="true"/>
            <p:nvPr/>
          </p:nvSpPr>
          <p:spPr>
            <a:xfrm>
              <a:off x="0" y="-38100"/>
              <a:ext cx="2719688" cy="293502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3822669" y="6804988"/>
            <a:ext cx="4038366" cy="5223221"/>
            <a:chOff x="0" y="0"/>
            <a:chExt cx="1268338" cy="1640468"/>
          </a:xfrm>
        </p:grpSpPr>
        <p:sp>
          <p:nvSpPr>
            <p:cNvPr name="Freeform 17" id="17"/>
            <p:cNvSpPr/>
            <p:nvPr/>
          </p:nvSpPr>
          <p:spPr>
            <a:xfrm flipH="false" flipV="false" rot="0">
              <a:off x="0" y="0"/>
              <a:ext cx="1268338" cy="1640468"/>
            </a:xfrm>
            <a:custGeom>
              <a:avLst/>
              <a:gdLst/>
              <a:ahLst/>
              <a:cxnLst/>
              <a:rect r="r" b="b" t="t" l="l"/>
              <a:pathLst>
                <a:path h="1640468" w="1268338">
                  <a:moveTo>
                    <a:pt x="82435" y="0"/>
                  </a:moveTo>
                  <a:lnTo>
                    <a:pt x="1185903" y="0"/>
                  </a:lnTo>
                  <a:cubicBezTo>
                    <a:pt x="1207766" y="0"/>
                    <a:pt x="1228734" y="8685"/>
                    <a:pt x="1244193" y="24145"/>
                  </a:cubicBezTo>
                  <a:cubicBezTo>
                    <a:pt x="1259653" y="39604"/>
                    <a:pt x="1268338" y="60572"/>
                    <a:pt x="1268338" y="82435"/>
                  </a:cubicBezTo>
                  <a:lnTo>
                    <a:pt x="1268338" y="1558033"/>
                  </a:lnTo>
                  <a:cubicBezTo>
                    <a:pt x="1268338" y="1579896"/>
                    <a:pt x="1259653" y="1600864"/>
                    <a:pt x="1244193" y="1616323"/>
                  </a:cubicBezTo>
                  <a:cubicBezTo>
                    <a:pt x="1228734" y="1631783"/>
                    <a:pt x="1207766" y="1640468"/>
                    <a:pt x="1185903" y="1640468"/>
                  </a:cubicBezTo>
                  <a:lnTo>
                    <a:pt x="82435" y="1640468"/>
                  </a:lnTo>
                  <a:cubicBezTo>
                    <a:pt x="60572" y="1640468"/>
                    <a:pt x="39604" y="1631783"/>
                    <a:pt x="24145" y="1616323"/>
                  </a:cubicBezTo>
                  <a:cubicBezTo>
                    <a:pt x="8685" y="1600864"/>
                    <a:pt x="0" y="1579896"/>
                    <a:pt x="0" y="1558033"/>
                  </a:cubicBezTo>
                  <a:lnTo>
                    <a:pt x="0" y="82435"/>
                  </a:lnTo>
                  <a:cubicBezTo>
                    <a:pt x="0" y="60572"/>
                    <a:pt x="8685" y="39604"/>
                    <a:pt x="24145" y="24145"/>
                  </a:cubicBezTo>
                  <a:cubicBezTo>
                    <a:pt x="39604" y="8685"/>
                    <a:pt x="60572" y="0"/>
                    <a:pt x="82435" y="0"/>
                  </a:cubicBezTo>
                  <a:close/>
                </a:path>
              </a:pathLst>
            </a:custGeom>
            <a:solidFill>
              <a:srgbClr val="D0CCD2"/>
            </a:solidFill>
          </p:spPr>
        </p:sp>
        <p:sp>
          <p:nvSpPr>
            <p:cNvPr name="TextBox 18" id="18"/>
            <p:cNvSpPr txBox="true"/>
            <p:nvPr/>
          </p:nvSpPr>
          <p:spPr>
            <a:xfrm>
              <a:off x="0" y="-38100"/>
              <a:ext cx="1268338" cy="1678568"/>
            </a:xfrm>
            <a:prstGeom prst="rect">
              <a:avLst/>
            </a:prstGeom>
          </p:spPr>
          <p:txBody>
            <a:bodyPr anchor="ctr" rtlCol="false" tIns="42600" lIns="42600" bIns="42600" rIns="42600"/>
            <a:lstStyle/>
            <a:p>
              <a:pPr algn="ctr">
                <a:lnSpc>
                  <a:spcPts val="2660"/>
                </a:lnSpc>
              </a:pPr>
            </a:p>
          </p:txBody>
        </p:sp>
      </p:grpSp>
      <p:grpSp>
        <p:nvGrpSpPr>
          <p:cNvPr name="Group 19" id="19"/>
          <p:cNvGrpSpPr/>
          <p:nvPr/>
        </p:nvGrpSpPr>
        <p:grpSpPr>
          <a:xfrm rot="0">
            <a:off x="14890250" y="2437462"/>
            <a:ext cx="3142245" cy="4064178"/>
            <a:chOff x="0" y="0"/>
            <a:chExt cx="1268338" cy="1640468"/>
          </a:xfrm>
        </p:grpSpPr>
        <p:sp>
          <p:nvSpPr>
            <p:cNvPr name="Freeform 20" id="20"/>
            <p:cNvSpPr/>
            <p:nvPr/>
          </p:nvSpPr>
          <p:spPr>
            <a:xfrm flipH="false" flipV="false" rot="0">
              <a:off x="0" y="0"/>
              <a:ext cx="1268338" cy="1640468"/>
            </a:xfrm>
            <a:custGeom>
              <a:avLst/>
              <a:gdLst/>
              <a:ahLst/>
              <a:cxnLst/>
              <a:rect r="r" b="b" t="t" l="l"/>
              <a:pathLst>
                <a:path h="1640468" w="1268338">
                  <a:moveTo>
                    <a:pt x="81306" y="0"/>
                  </a:moveTo>
                  <a:lnTo>
                    <a:pt x="1187032" y="0"/>
                  </a:lnTo>
                  <a:cubicBezTo>
                    <a:pt x="1208596" y="0"/>
                    <a:pt x="1229276" y="8566"/>
                    <a:pt x="1244524" y="23814"/>
                  </a:cubicBezTo>
                  <a:cubicBezTo>
                    <a:pt x="1259772" y="39062"/>
                    <a:pt x="1268338" y="59742"/>
                    <a:pt x="1268338" y="81306"/>
                  </a:cubicBezTo>
                  <a:lnTo>
                    <a:pt x="1268338" y="1559162"/>
                  </a:lnTo>
                  <a:cubicBezTo>
                    <a:pt x="1268338" y="1604066"/>
                    <a:pt x="1231936" y="1640468"/>
                    <a:pt x="1187032" y="1640468"/>
                  </a:cubicBezTo>
                  <a:lnTo>
                    <a:pt x="81306" y="1640468"/>
                  </a:lnTo>
                  <a:cubicBezTo>
                    <a:pt x="36402" y="1640468"/>
                    <a:pt x="0" y="1604066"/>
                    <a:pt x="0" y="1559162"/>
                  </a:cubicBezTo>
                  <a:lnTo>
                    <a:pt x="0" y="81306"/>
                  </a:lnTo>
                  <a:cubicBezTo>
                    <a:pt x="0" y="36402"/>
                    <a:pt x="36402" y="0"/>
                    <a:pt x="81306" y="0"/>
                  </a:cubicBezTo>
                  <a:close/>
                </a:path>
              </a:pathLst>
            </a:custGeom>
            <a:solidFill>
              <a:srgbClr val="A84F26"/>
            </a:solidFill>
          </p:spPr>
        </p:sp>
        <p:sp>
          <p:nvSpPr>
            <p:cNvPr name="TextBox 21" id="21"/>
            <p:cNvSpPr txBox="true"/>
            <p:nvPr/>
          </p:nvSpPr>
          <p:spPr>
            <a:xfrm>
              <a:off x="0" y="-38100"/>
              <a:ext cx="1268338" cy="1678568"/>
            </a:xfrm>
            <a:prstGeom prst="rect">
              <a:avLst/>
            </a:prstGeom>
          </p:spPr>
          <p:txBody>
            <a:bodyPr anchor="ctr" rtlCol="false" tIns="33147" lIns="33147" bIns="33147" rIns="33147"/>
            <a:lstStyle/>
            <a:p>
              <a:pPr algn="ctr">
                <a:lnSpc>
                  <a:spcPts val="2660"/>
                </a:lnSpc>
              </a:pPr>
            </a:p>
          </p:txBody>
        </p:sp>
      </p:grpSp>
      <p:grpSp>
        <p:nvGrpSpPr>
          <p:cNvPr name="Group 22" id="22"/>
          <p:cNvGrpSpPr/>
          <p:nvPr/>
        </p:nvGrpSpPr>
        <p:grpSpPr>
          <a:xfrm rot="0">
            <a:off x="10168209" y="-234382"/>
            <a:ext cx="2794952" cy="3614990"/>
            <a:chOff x="0" y="0"/>
            <a:chExt cx="1268338" cy="1640468"/>
          </a:xfrm>
        </p:grpSpPr>
        <p:sp>
          <p:nvSpPr>
            <p:cNvPr name="Freeform 23" id="23"/>
            <p:cNvSpPr/>
            <p:nvPr/>
          </p:nvSpPr>
          <p:spPr>
            <a:xfrm flipH="false" flipV="false" rot="0">
              <a:off x="0" y="0"/>
              <a:ext cx="1268338" cy="1640468"/>
            </a:xfrm>
            <a:custGeom>
              <a:avLst/>
              <a:gdLst/>
              <a:ahLst/>
              <a:cxnLst/>
              <a:rect r="r" b="b" t="t" l="l"/>
              <a:pathLst>
                <a:path h="1640468" w="1268338">
                  <a:moveTo>
                    <a:pt x="83099" y="0"/>
                  </a:moveTo>
                  <a:lnTo>
                    <a:pt x="1185239" y="0"/>
                  </a:lnTo>
                  <a:cubicBezTo>
                    <a:pt x="1207278" y="0"/>
                    <a:pt x="1228415" y="8755"/>
                    <a:pt x="1243999" y="24339"/>
                  </a:cubicBezTo>
                  <a:cubicBezTo>
                    <a:pt x="1259583" y="39923"/>
                    <a:pt x="1268338" y="61060"/>
                    <a:pt x="1268338" y="83099"/>
                  </a:cubicBezTo>
                  <a:lnTo>
                    <a:pt x="1268338" y="1557369"/>
                  </a:lnTo>
                  <a:cubicBezTo>
                    <a:pt x="1268338" y="1579408"/>
                    <a:pt x="1259583" y="1600545"/>
                    <a:pt x="1243999" y="1616129"/>
                  </a:cubicBezTo>
                  <a:cubicBezTo>
                    <a:pt x="1228415" y="1631713"/>
                    <a:pt x="1207278" y="1640468"/>
                    <a:pt x="1185239" y="1640468"/>
                  </a:cubicBezTo>
                  <a:lnTo>
                    <a:pt x="83099" y="1640468"/>
                  </a:lnTo>
                  <a:cubicBezTo>
                    <a:pt x="61060" y="1640468"/>
                    <a:pt x="39923" y="1631713"/>
                    <a:pt x="24339" y="1616129"/>
                  </a:cubicBezTo>
                  <a:cubicBezTo>
                    <a:pt x="8755" y="1600545"/>
                    <a:pt x="0" y="1579408"/>
                    <a:pt x="0" y="1557369"/>
                  </a:cubicBezTo>
                  <a:lnTo>
                    <a:pt x="0" y="83099"/>
                  </a:lnTo>
                  <a:cubicBezTo>
                    <a:pt x="0" y="61060"/>
                    <a:pt x="8755" y="39923"/>
                    <a:pt x="24339" y="24339"/>
                  </a:cubicBezTo>
                  <a:cubicBezTo>
                    <a:pt x="39923" y="8755"/>
                    <a:pt x="61060" y="0"/>
                    <a:pt x="83099" y="0"/>
                  </a:cubicBezTo>
                  <a:close/>
                </a:path>
              </a:pathLst>
            </a:custGeom>
            <a:solidFill>
              <a:srgbClr val="A82447"/>
            </a:solidFill>
          </p:spPr>
        </p:sp>
        <p:sp>
          <p:nvSpPr>
            <p:cNvPr name="TextBox 24" id="24"/>
            <p:cNvSpPr txBox="true"/>
            <p:nvPr/>
          </p:nvSpPr>
          <p:spPr>
            <a:xfrm>
              <a:off x="0" y="-38100"/>
              <a:ext cx="1268338" cy="1678568"/>
            </a:xfrm>
            <a:prstGeom prst="rect">
              <a:avLst/>
            </a:prstGeom>
          </p:spPr>
          <p:txBody>
            <a:bodyPr anchor="ctr" rtlCol="false" tIns="29483" lIns="29483" bIns="29483" rIns="29483"/>
            <a:lstStyle/>
            <a:p>
              <a:pPr algn="ctr">
                <a:lnSpc>
                  <a:spcPts val="2659"/>
                </a:lnSpc>
              </a:pPr>
            </a:p>
          </p:txBody>
        </p:sp>
      </p:grpSp>
      <p:grpSp>
        <p:nvGrpSpPr>
          <p:cNvPr name="Group 25" id="25"/>
          <p:cNvGrpSpPr/>
          <p:nvPr/>
        </p:nvGrpSpPr>
        <p:grpSpPr>
          <a:xfrm rot="0">
            <a:off x="13839462" y="-1623736"/>
            <a:ext cx="2905404" cy="3757848"/>
            <a:chOff x="0" y="0"/>
            <a:chExt cx="1268338" cy="1640468"/>
          </a:xfrm>
        </p:grpSpPr>
        <p:sp>
          <p:nvSpPr>
            <p:cNvPr name="Freeform 26" id="26"/>
            <p:cNvSpPr/>
            <p:nvPr/>
          </p:nvSpPr>
          <p:spPr>
            <a:xfrm flipH="false" flipV="false" rot="0">
              <a:off x="0" y="0"/>
              <a:ext cx="1268338" cy="1640468"/>
            </a:xfrm>
            <a:custGeom>
              <a:avLst/>
              <a:gdLst/>
              <a:ahLst/>
              <a:cxnLst/>
              <a:rect r="r" b="b" t="t" l="l"/>
              <a:pathLst>
                <a:path h="1640468" w="1268338">
                  <a:moveTo>
                    <a:pt x="82605" y="0"/>
                  </a:moveTo>
                  <a:lnTo>
                    <a:pt x="1185733" y="0"/>
                  </a:lnTo>
                  <a:cubicBezTo>
                    <a:pt x="1207642" y="0"/>
                    <a:pt x="1228652" y="8703"/>
                    <a:pt x="1244144" y="24194"/>
                  </a:cubicBezTo>
                  <a:cubicBezTo>
                    <a:pt x="1259635" y="39686"/>
                    <a:pt x="1268338" y="60696"/>
                    <a:pt x="1268338" y="82605"/>
                  </a:cubicBezTo>
                  <a:lnTo>
                    <a:pt x="1268338" y="1557863"/>
                  </a:lnTo>
                  <a:cubicBezTo>
                    <a:pt x="1268338" y="1579771"/>
                    <a:pt x="1259635" y="1600782"/>
                    <a:pt x="1244144" y="1616273"/>
                  </a:cubicBezTo>
                  <a:cubicBezTo>
                    <a:pt x="1228652" y="1631765"/>
                    <a:pt x="1207642" y="1640468"/>
                    <a:pt x="1185733" y="1640468"/>
                  </a:cubicBezTo>
                  <a:lnTo>
                    <a:pt x="82605" y="1640468"/>
                  </a:lnTo>
                  <a:cubicBezTo>
                    <a:pt x="60696" y="1640468"/>
                    <a:pt x="39686" y="1631765"/>
                    <a:pt x="24194" y="1616273"/>
                  </a:cubicBezTo>
                  <a:cubicBezTo>
                    <a:pt x="8703" y="1600782"/>
                    <a:pt x="0" y="1579771"/>
                    <a:pt x="0" y="1557863"/>
                  </a:cubicBezTo>
                  <a:lnTo>
                    <a:pt x="0" y="82605"/>
                  </a:lnTo>
                  <a:cubicBezTo>
                    <a:pt x="0" y="60696"/>
                    <a:pt x="8703" y="39686"/>
                    <a:pt x="24194" y="24194"/>
                  </a:cubicBezTo>
                  <a:cubicBezTo>
                    <a:pt x="39686" y="8703"/>
                    <a:pt x="60696" y="0"/>
                    <a:pt x="82605" y="0"/>
                  </a:cubicBezTo>
                  <a:close/>
                </a:path>
              </a:pathLst>
            </a:custGeom>
            <a:solidFill>
              <a:srgbClr val="DD9C47"/>
            </a:solidFill>
          </p:spPr>
        </p:sp>
        <p:sp>
          <p:nvSpPr>
            <p:cNvPr name="TextBox 27" id="27"/>
            <p:cNvSpPr txBox="true"/>
            <p:nvPr/>
          </p:nvSpPr>
          <p:spPr>
            <a:xfrm>
              <a:off x="0" y="-38100"/>
              <a:ext cx="1268338" cy="1678568"/>
            </a:xfrm>
            <a:prstGeom prst="rect">
              <a:avLst/>
            </a:prstGeom>
          </p:spPr>
          <p:txBody>
            <a:bodyPr anchor="ctr" rtlCol="false" tIns="30648" lIns="30648" bIns="30648" rIns="30648"/>
            <a:lstStyle/>
            <a:p>
              <a:pPr algn="ctr">
                <a:lnSpc>
                  <a:spcPts val="2659"/>
                </a:lnSpc>
              </a:pPr>
            </a:p>
          </p:txBody>
        </p:sp>
      </p:grpSp>
      <p:sp>
        <p:nvSpPr>
          <p:cNvPr name="Freeform 28" id="28"/>
          <p:cNvSpPr/>
          <p:nvPr/>
        </p:nvSpPr>
        <p:spPr>
          <a:xfrm flipH="false" flipV="false" rot="0">
            <a:off x="13949287" y="64675"/>
            <a:ext cx="2685753" cy="1611452"/>
          </a:xfrm>
          <a:custGeom>
            <a:avLst/>
            <a:gdLst/>
            <a:ahLst/>
            <a:cxnLst/>
            <a:rect r="r" b="b" t="t" l="l"/>
            <a:pathLst>
              <a:path h="1611452" w="2685753">
                <a:moveTo>
                  <a:pt x="0" y="0"/>
                </a:moveTo>
                <a:lnTo>
                  <a:pt x="2685753" y="0"/>
                </a:lnTo>
                <a:lnTo>
                  <a:pt x="2685753" y="1611452"/>
                </a:lnTo>
                <a:lnTo>
                  <a:pt x="0" y="1611452"/>
                </a:lnTo>
                <a:lnTo>
                  <a:pt x="0" y="0"/>
                </a:lnTo>
                <a:close/>
              </a:path>
            </a:pathLst>
          </a:custGeom>
          <a:blipFill>
            <a:blip r:embed="rId4"/>
            <a:stretch>
              <a:fillRect l="0" t="0" r="0" b="0"/>
            </a:stretch>
          </a:blipFill>
        </p:spPr>
      </p:sp>
      <p:sp>
        <p:nvSpPr>
          <p:cNvPr name="TextBox 29" id="29"/>
          <p:cNvSpPr txBox="true"/>
          <p:nvPr/>
        </p:nvSpPr>
        <p:spPr>
          <a:xfrm rot="0">
            <a:off x="835264" y="3775993"/>
            <a:ext cx="8308736" cy="3386673"/>
          </a:xfrm>
          <a:prstGeom prst="rect">
            <a:avLst/>
          </a:prstGeom>
        </p:spPr>
        <p:txBody>
          <a:bodyPr anchor="t" rtlCol="false" tIns="0" lIns="0" bIns="0" rIns="0">
            <a:spAutoFit/>
          </a:bodyPr>
          <a:lstStyle/>
          <a:p>
            <a:pPr algn="just">
              <a:lnSpc>
                <a:spcPts val="8833"/>
              </a:lnSpc>
            </a:pPr>
            <a:r>
              <a:rPr lang="en-US" sz="8333">
                <a:solidFill>
                  <a:srgbClr val="000000"/>
                </a:solidFill>
                <a:latin typeface="Yearbook Solid"/>
              </a:rPr>
              <a:t>posSession percentage model</a:t>
            </a:r>
          </a:p>
        </p:txBody>
      </p:sp>
      <p:sp>
        <p:nvSpPr>
          <p:cNvPr name="Freeform 30" id="30"/>
          <p:cNvSpPr/>
          <p:nvPr/>
        </p:nvSpPr>
        <p:spPr>
          <a:xfrm flipH="false" flipV="false" rot="-451173">
            <a:off x="14133942" y="7022148"/>
            <a:ext cx="3497221" cy="3051901"/>
          </a:xfrm>
          <a:custGeom>
            <a:avLst/>
            <a:gdLst/>
            <a:ahLst/>
            <a:cxnLst/>
            <a:rect r="r" b="b" t="t" l="l"/>
            <a:pathLst>
              <a:path h="3051901" w="3497221">
                <a:moveTo>
                  <a:pt x="0" y="0"/>
                </a:moveTo>
                <a:lnTo>
                  <a:pt x="3497221" y="0"/>
                </a:lnTo>
                <a:lnTo>
                  <a:pt x="3497221" y="3051901"/>
                </a:lnTo>
                <a:lnTo>
                  <a:pt x="0" y="3051901"/>
                </a:lnTo>
                <a:lnTo>
                  <a:pt x="0" y="0"/>
                </a:lnTo>
                <a:close/>
              </a:path>
            </a:pathLst>
          </a:custGeom>
          <a:blipFill>
            <a:blip r:embed="rId5"/>
            <a:stretch>
              <a:fillRect l="0" t="0" r="0" b="0"/>
            </a:stretch>
          </a:blipFill>
        </p:spPr>
      </p:sp>
      <p:sp>
        <p:nvSpPr>
          <p:cNvPr name="Freeform 31" id="31"/>
          <p:cNvSpPr/>
          <p:nvPr/>
        </p:nvSpPr>
        <p:spPr>
          <a:xfrm flipH="false" flipV="false" rot="0">
            <a:off x="11776543" y="4401582"/>
            <a:ext cx="1830508" cy="1324830"/>
          </a:xfrm>
          <a:custGeom>
            <a:avLst/>
            <a:gdLst/>
            <a:ahLst/>
            <a:cxnLst/>
            <a:rect r="r" b="b" t="t" l="l"/>
            <a:pathLst>
              <a:path h="1324830" w="1830508">
                <a:moveTo>
                  <a:pt x="0" y="0"/>
                </a:moveTo>
                <a:lnTo>
                  <a:pt x="1830508" y="0"/>
                </a:lnTo>
                <a:lnTo>
                  <a:pt x="1830508" y="1324830"/>
                </a:lnTo>
                <a:lnTo>
                  <a:pt x="0" y="13248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5011102" y="3070546"/>
            <a:ext cx="2915301" cy="3040731"/>
          </a:xfrm>
          <a:custGeom>
            <a:avLst/>
            <a:gdLst/>
            <a:ahLst/>
            <a:cxnLst/>
            <a:rect r="r" b="b" t="t" l="l"/>
            <a:pathLst>
              <a:path h="3040731" w="2915301">
                <a:moveTo>
                  <a:pt x="0" y="0"/>
                </a:moveTo>
                <a:lnTo>
                  <a:pt x="2915301" y="0"/>
                </a:lnTo>
                <a:lnTo>
                  <a:pt x="2915301" y="3040731"/>
                </a:lnTo>
                <a:lnTo>
                  <a:pt x="0" y="3040731"/>
                </a:lnTo>
                <a:lnTo>
                  <a:pt x="0" y="0"/>
                </a:lnTo>
                <a:close/>
              </a:path>
            </a:pathLst>
          </a:custGeom>
          <a:blipFill>
            <a:blip r:embed="rId8"/>
            <a:stretch>
              <a:fillRect l="0" t="0" r="0" b="0"/>
            </a:stretch>
          </a:blipFill>
        </p:spPr>
      </p:sp>
      <p:sp>
        <p:nvSpPr>
          <p:cNvPr name="Freeform 33" id="33"/>
          <p:cNvSpPr/>
          <p:nvPr/>
        </p:nvSpPr>
        <p:spPr>
          <a:xfrm flipH="false" flipV="false" rot="0">
            <a:off x="10203828" y="257175"/>
            <a:ext cx="2759333" cy="2681161"/>
          </a:xfrm>
          <a:custGeom>
            <a:avLst/>
            <a:gdLst/>
            <a:ahLst/>
            <a:cxnLst/>
            <a:rect r="r" b="b" t="t" l="l"/>
            <a:pathLst>
              <a:path h="2681161" w="2759333">
                <a:moveTo>
                  <a:pt x="0" y="0"/>
                </a:moveTo>
                <a:lnTo>
                  <a:pt x="2759334" y="0"/>
                </a:lnTo>
                <a:lnTo>
                  <a:pt x="2759334" y="2681161"/>
                </a:lnTo>
                <a:lnTo>
                  <a:pt x="0" y="2681161"/>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1559617" y="2069538"/>
            <a:ext cx="10285638" cy="7706365"/>
          </a:xfrm>
          <a:custGeom>
            <a:avLst/>
            <a:gdLst/>
            <a:ahLst/>
            <a:cxnLst/>
            <a:rect r="r" b="b" t="t" l="l"/>
            <a:pathLst>
              <a:path h="7706365" w="10285638">
                <a:moveTo>
                  <a:pt x="0" y="0"/>
                </a:moveTo>
                <a:lnTo>
                  <a:pt x="10285638" y="0"/>
                </a:lnTo>
                <a:lnTo>
                  <a:pt x="10285638" y="7706365"/>
                </a:lnTo>
                <a:lnTo>
                  <a:pt x="0" y="7706365"/>
                </a:lnTo>
                <a:lnTo>
                  <a:pt x="0" y="0"/>
                </a:lnTo>
                <a:close/>
              </a:path>
            </a:pathLst>
          </a:custGeom>
          <a:blipFill>
            <a:blip r:embed="rId4"/>
            <a:stretch>
              <a:fillRect l="0" t="0" r="0" b="0"/>
            </a:stretch>
          </a:blipFill>
        </p:spPr>
      </p:sp>
      <p:sp>
        <p:nvSpPr>
          <p:cNvPr name="TextBox 8" id="8"/>
          <p:cNvSpPr txBox="true"/>
          <p:nvPr/>
        </p:nvSpPr>
        <p:spPr>
          <a:xfrm rot="0">
            <a:off x="2159403" y="334064"/>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Starting model</a:t>
            </a:r>
          </a:p>
        </p:txBody>
      </p:sp>
      <p:sp>
        <p:nvSpPr>
          <p:cNvPr name="Freeform 9" id="9"/>
          <p:cNvSpPr/>
          <p:nvPr/>
        </p:nvSpPr>
        <p:spPr>
          <a:xfrm flipH="false" flipV="false" rot="0">
            <a:off x="12892007" y="4108411"/>
            <a:ext cx="4095909" cy="4272134"/>
          </a:xfrm>
          <a:custGeom>
            <a:avLst/>
            <a:gdLst/>
            <a:ahLst/>
            <a:cxnLst/>
            <a:rect r="r" b="b" t="t" l="l"/>
            <a:pathLst>
              <a:path h="4272134" w="4095909">
                <a:moveTo>
                  <a:pt x="0" y="0"/>
                </a:moveTo>
                <a:lnTo>
                  <a:pt x="4095909" y="0"/>
                </a:lnTo>
                <a:lnTo>
                  <a:pt x="4095909" y="4272134"/>
                </a:lnTo>
                <a:lnTo>
                  <a:pt x="0" y="4272134"/>
                </a:lnTo>
                <a:lnTo>
                  <a:pt x="0" y="0"/>
                </a:lnTo>
                <a:close/>
              </a:path>
            </a:pathLst>
          </a:custGeom>
          <a:blipFill>
            <a:blip r:embed="rId5"/>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353683" y="4424064"/>
            <a:ext cx="5657649" cy="3899495"/>
          </a:xfrm>
          <a:custGeom>
            <a:avLst/>
            <a:gdLst/>
            <a:ahLst/>
            <a:cxnLst/>
            <a:rect r="r" b="b" t="t" l="l"/>
            <a:pathLst>
              <a:path h="3899495" w="5657649">
                <a:moveTo>
                  <a:pt x="0" y="0"/>
                </a:moveTo>
                <a:lnTo>
                  <a:pt x="5657649" y="0"/>
                </a:lnTo>
                <a:lnTo>
                  <a:pt x="5657649" y="3899495"/>
                </a:lnTo>
                <a:lnTo>
                  <a:pt x="0" y="3899495"/>
                </a:lnTo>
                <a:lnTo>
                  <a:pt x="0" y="0"/>
                </a:lnTo>
                <a:close/>
              </a:path>
            </a:pathLst>
          </a:custGeom>
          <a:blipFill>
            <a:blip r:embed="rId4"/>
            <a:stretch>
              <a:fillRect l="0" t="0" r="0" b="0"/>
            </a:stretch>
          </a:blipFill>
        </p:spPr>
      </p:sp>
      <p:sp>
        <p:nvSpPr>
          <p:cNvPr name="Freeform 8" id="8"/>
          <p:cNvSpPr/>
          <p:nvPr/>
        </p:nvSpPr>
        <p:spPr>
          <a:xfrm flipH="false" flipV="false" rot="0">
            <a:off x="6579797" y="4424064"/>
            <a:ext cx="5526142" cy="3899495"/>
          </a:xfrm>
          <a:custGeom>
            <a:avLst/>
            <a:gdLst/>
            <a:ahLst/>
            <a:cxnLst/>
            <a:rect r="r" b="b" t="t" l="l"/>
            <a:pathLst>
              <a:path h="3899495" w="5526142">
                <a:moveTo>
                  <a:pt x="0" y="0"/>
                </a:moveTo>
                <a:lnTo>
                  <a:pt x="5526142" y="0"/>
                </a:lnTo>
                <a:lnTo>
                  <a:pt x="5526142" y="3899495"/>
                </a:lnTo>
                <a:lnTo>
                  <a:pt x="0" y="3899495"/>
                </a:lnTo>
                <a:lnTo>
                  <a:pt x="0" y="0"/>
                </a:lnTo>
                <a:close/>
              </a:path>
            </a:pathLst>
          </a:custGeom>
          <a:blipFill>
            <a:blip r:embed="rId5"/>
            <a:stretch>
              <a:fillRect l="0" t="0" r="0" b="0"/>
            </a:stretch>
          </a:blipFill>
        </p:spPr>
      </p:sp>
      <p:sp>
        <p:nvSpPr>
          <p:cNvPr name="Freeform 9" id="9"/>
          <p:cNvSpPr/>
          <p:nvPr/>
        </p:nvSpPr>
        <p:spPr>
          <a:xfrm flipH="false" flipV="false" rot="0">
            <a:off x="353683" y="4424064"/>
            <a:ext cx="5654614" cy="3926531"/>
          </a:xfrm>
          <a:custGeom>
            <a:avLst/>
            <a:gdLst/>
            <a:ahLst/>
            <a:cxnLst/>
            <a:rect r="r" b="b" t="t" l="l"/>
            <a:pathLst>
              <a:path h="3926531" w="5654614">
                <a:moveTo>
                  <a:pt x="0" y="0"/>
                </a:moveTo>
                <a:lnTo>
                  <a:pt x="5654614" y="0"/>
                </a:lnTo>
                <a:lnTo>
                  <a:pt x="5654614" y="3926531"/>
                </a:lnTo>
                <a:lnTo>
                  <a:pt x="0" y="3926531"/>
                </a:lnTo>
                <a:lnTo>
                  <a:pt x="0" y="0"/>
                </a:lnTo>
                <a:close/>
              </a:path>
            </a:pathLst>
          </a:custGeom>
          <a:blipFill>
            <a:blip r:embed="rId6"/>
            <a:stretch>
              <a:fillRect l="0" t="0" r="0" b="0"/>
            </a:stretch>
          </a:blipFill>
        </p:spPr>
      </p:sp>
      <p:sp>
        <p:nvSpPr>
          <p:cNvPr name="Freeform 10" id="10"/>
          <p:cNvSpPr/>
          <p:nvPr/>
        </p:nvSpPr>
        <p:spPr>
          <a:xfrm flipH="false" flipV="false" rot="0">
            <a:off x="6579797" y="4424064"/>
            <a:ext cx="5526142" cy="3945806"/>
          </a:xfrm>
          <a:custGeom>
            <a:avLst/>
            <a:gdLst/>
            <a:ahLst/>
            <a:cxnLst/>
            <a:rect r="r" b="b" t="t" l="l"/>
            <a:pathLst>
              <a:path h="3945806" w="5526142">
                <a:moveTo>
                  <a:pt x="0" y="0"/>
                </a:moveTo>
                <a:lnTo>
                  <a:pt x="5526142" y="0"/>
                </a:lnTo>
                <a:lnTo>
                  <a:pt x="5526142" y="3945806"/>
                </a:lnTo>
                <a:lnTo>
                  <a:pt x="0" y="3945806"/>
                </a:lnTo>
                <a:lnTo>
                  <a:pt x="0" y="0"/>
                </a:lnTo>
                <a:close/>
              </a:path>
            </a:pathLst>
          </a:custGeom>
          <a:blipFill>
            <a:blip r:embed="rId7"/>
            <a:stretch>
              <a:fillRect l="0" t="0" r="0" b="0"/>
            </a:stretch>
          </a:blipFill>
        </p:spPr>
      </p:sp>
      <p:sp>
        <p:nvSpPr>
          <p:cNvPr name="Freeform 11" id="11"/>
          <p:cNvSpPr/>
          <p:nvPr/>
        </p:nvSpPr>
        <p:spPr>
          <a:xfrm flipH="false" flipV="false" rot="0">
            <a:off x="12677439" y="4424064"/>
            <a:ext cx="5296545" cy="3267699"/>
          </a:xfrm>
          <a:custGeom>
            <a:avLst/>
            <a:gdLst/>
            <a:ahLst/>
            <a:cxnLst/>
            <a:rect r="r" b="b" t="t" l="l"/>
            <a:pathLst>
              <a:path h="3267699" w="5296545">
                <a:moveTo>
                  <a:pt x="0" y="0"/>
                </a:moveTo>
                <a:lnTo>
                  <a:pt x="5296545" y="0"/>
                </a:lnTo>
                <a:lnTo>
                  <a:pt x="5296545" y="3267699"/>
                </a:lnTo>
                <a:lnTo>
                  <a:pt x="0" y="3267699"/>
                </a:lnTo>
                <a:lnTo>
                  <a:pt x="0" y="0"/>
                </a:lnTo>
                <a:close/>
              </a:path>
            </a:pathLst>
          </a:custGeom>
          <a:blipFill>
            <a:blip r:embed="rId8"/>
            <a:stretch>
              <a:fillRect l="0" t="0" r="0" b="0"/>
            </a:stretch>
          </a:blipFill>
        </p:spPr>
      </p:sp>
      <p:sp>
        <p:nvSpPr>
          <p:cNvPr name="TextBox 12" id="12"/>
          <p:cNvSpPr txBox="true"/>
          <p:nvPr/>
        </p:nvSpPr>
        <p:spPr>
          <a:xfrm rot="0">
            <a:off x="2159403" y="334064"/>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INDEPENDENT model</a:t>
            </a:r>
          </a:p>
        </p:txBody>
      </p:sp>
      <p:sp>
        <p:nvSpPr>
          <p:cNvPr name="TextBox 13" id="13"/>
          <p:cNvSpPr txBox="true"/>
          <p:nvPr/>
        </p:nvSpPr>
        <p:spPr>
          <a:xfrm rot="0">
            <a:off x="-68554"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Stepwise Model</a:t>
            </a:r>
          </a:p>
        </p:txBody>
      </p:sp>
      <p:sp>
        <p:nvSpPr>
          <p:cNvPr name="TextBox 14" id="14"/>
          <p:cNvSpPr txBox="true"/>
          <p:nvPr/>
        </p:nvSpPr>
        <p:spPr>
          <a:xfrm rot="0">
            <a:off x="5902881"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Forward Model</a:t>
            </a:r>
          </a:p>
        </p:txBody>
      </p:sp>
      <p:sp>
        <p:nvSpPr>
          <p:cNvPr name="TextBox 15" id="15"/>
          <p:cNvSpPr txBox="true"/>
          <p:nvPr/>
        </p:nvSpPr>
        <p:spPr>
          <a:xfrm rot="0">
            <a:off x="11884207"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Backward Model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667155" y="2041266"/>
            <a:ext cx="16953689" cy="4796481"/>
          </a:xfrm>
          <a:custGeom>
            <a:avLst/>
            <a:gdLst/>
            <a:ahLst/>
            <a:cxnLst/>
            <a:rect r="r" b="b" t="t" l="l"/>
            <a:pathLst>
              <a:path h="4796481" w="16953689">
                <a:moveTo>
                  <a:pt x="0" y="0"/>
                </a:moveTo>
                <a:lnTo>
                  <a:pt x="16953690" y="0"/>
                </a:lnTo>
                <a:lnTo>
                  <a:pt x="16953690" y="4796481"/>
                </a:lnTo>
                <a:lnTo>
                  <a:pt x="0" y="4796481"/>
                </a:lnTo>
                <a:lnTo>
                  <a:pt x="0" y="0"/>
                </a:lnTo>
                <a:close/>
              </a:path>
            </a:pathLst>
          </a:custGeom>
          <a:blipFill>
            <a:blip r:embed="rId4"/>
            <a:stretch>
              <a:fillRect l="0" t="0" r="0" b="0"/>
            </a:stretch>
          </a:blipFill>
        </p:spPr>
      </p:sp>
      <p:sp>
        <p:nvSpPr>
          <p:cNvPr name="TextBox 8" id="8"/>
          <p:cNvSpPr txBox="true"/>
          <p:nvPr/>
        </p:nvSpPr>
        <p:spPr>
          <a:xfrm rot="0">
            <a:off x="2989462" y="371849"/>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best subset model</a:t>
            </a:r>
          </a:p>
        </p:txBody>
      </p:sp>
      <p:sp>
        <p:nvSpPr>
          <p:cNvPr name="TextBox 9" id="9"/>
          <p:cNvSpPr txBox="true"/>
          <p:nvPr/>
        </p:nvSpPr>
        <p:spPr>
          <a:xfrm rot="0">
            <a:off x="667155" y="6988858"/>
            <a:ext cx="8092815" cy="2792492"/>
          </a:xfrm>
          <a:prstGeom prst="rect">
            <a:avLst/>
          </a:prstGeom>
        </p:spPr>
        <p:txBody>
          <a:bodyPr anchor="t" rtlCol="false" tIns="0" lIns="0" bIns="0" rIns="0">
            <a:spAutoFit/>
          </a:bodyPr>
          <a:lstStyle/>
          <a:p>
            <a:pPr>
              <a:lnSpc>
                <a:spcPts val="3471"/>
              </a:lnSpc>
            </a:pPr>
            <a:r>
              <a:rPr lang="en-US" sz="2479">
                <a:solidFill>
                  <a:srgbClr val="000000"/>
                </a:solidFill>
                <a:latin typeface="Canva Sans"/>
              </a:rPr>
              <a:t>Based on the </a:t>
            </a:r>
            <a:r>
              <a:rPr lang="en-US" sz="2479">
                <a:solidFill>
                  <a:srgbClr val="000000"/>
                </a:solidFill>
                <a:latin typeface="Canva Sans Bold"/>
              </a:rPr>
              <a:t>All Subsets approach</a:t>
            </a:r>
            <a:r>
              <a:rPr lang="en-US" sz="2479">
                <a:solidFill>
                  <a:srgbClr val="000000"/>
                </a:solidFill>
                <a:latin typeface="Canva Sans"/>
              </a:rPr>
              <a:t>, it appears that the model containing six variables has the lowest values for CP, BIC, AIC, and other relevant metrics, making it the most optimal choice. Therefore, we will proceed with the final independent model comprising these six variables.</a:t>
            </a:r>
          </a:p>
          <a:p>
            <a:pPr>
              <a:lnSpc>
                <a:spcPts val="58"/>
              </a:lnSpc>
            </a:pPr>
          </a:p>
          <a:p>
            <a:pPr>
              <a:lnSpc>
                <a:spcPts val="155"/>
              </a:lnSpc>
            </a:pPr>
          </a:p>
          <a:p>
            <a:pPr>
              <a:lnSpc>
                <a:spcPts val="155"/>
              </a:lnSpc>
            </a:pPr>
          </a:p>
          <a:p>
            <a:pPr>
              <a:lnSpc>
                <a:spcPts val="155"/>
              </a:lnSpc>
            </a:pPr>
          </a:p>
          <a:p>
            <a:pPr>
              <a:lnSpc>
                <a:spcPts val="155"/>
              </a:lnSpc>
            </a:pPr>
          </a:p>
          <a:p>
            <a:pPr>
              <a:lnSpc>
                <a:spcPts val="155"/>
              </a:lnSpc>
            </a:pPr>
          </a:p>
          <a:p>
            <a:pPr>
              <a:lnSpc>
                <a:spcPts val="155"/>
              </a:lnSpc>
            </a:pPr>
          </a:p>
          <a:p>
            <a:pPr>
              <a:lnSpc>
                <a:spcPts val="155"/>
              </a:lnSpc>
            </a:pPr>
          </a:p>
        </p:txBody>
      </p:sp>
      <p:sp>
        <p:nvSpPr>
          <p:cNvPr name="Freeform 10" id="10"/>
          <p:cNvSpPr/>
          <p:nvPr/>
        </p:nvSpPr>
        <p:spPr>
          <a:xfrm flipH="false" flipV="false" rot="0">
            <a:off x="8909674" y="4787676"/>
            <a:ext cx="8711171" cy="5143499"/>
          </a:xfrm>
          <a:custGeom>
            <a:avLst/>
            <a:gdLst/>
            <a:ahLst/>
            <a:cxnLst/>
            <a:rect r="r" b="b" t="t" l="l"/>
            <a:pathLst>
              <a:path h="5143499" w="8711171">
                <a:moveTo>
                  <a:pt x="0" y="0"/>
                </a:moveTo>
                <a:lnTo>
                  <a:pt x="8711171" y="0"/>
                </a:lnTo>
                <a:lnTo>
                  <a:pt x="8711171" y="5143499"/>
                </a:lnTo>
                <a:lnTo>
                  <a:pt x="0" y="5143499"/>
                </a:lnTo>
                <a:lnTo>
                  <a:pt x="0" y="0"/>
                </a:lnTo>
                <a:close/>
              </a:path>
            </a:pathLst>
          </a:custGeom>
          <a:blipFill>
            <a:blip r:embed="rId5"/>
            <a:stretch>
              <a:fillRect l="0" t="0" r="0" b="0"/>
            </a:stretch>
          </a:blipFill>
        </p:spPr>
      </p:sp>
      <p:grpSp>
        <p:nvGrpSpPr>
          <p:cNvPr name="Group 11" id="11"/>
          <p:cNvGrpSpPr/>
          <p:nvPr/>
        </p:nvGrpSpPr>
        <p:grpSpPr>
          <a:xfrm rot="0">
            <a:off x="912495" y="5744528"/>
            <a:ext cx="6265545" cy="386715"/>
            <a:chOff x="0" y="0"/>
            <a:chExt cx="8354060" cy="515620"/>
          </a:xfrm>
        </p:grpSpPr>
        <p:sp>
          <p:nvSpPr>
            <p:cNvPr name="Freeform 12" id="12"/>
            <p:cNvSpPr/>
            <p:nvPr/>
          </p:nvSpPr>
          <p:spPr>
            <a:xfrm flipH="false" flipV="false" rot="0">
              <a:off x="-5080" y="-2540"/>
              <a:ext cx="8361680" cy="491490"/>
            </a:xfrm>
            <a:custGeom>
              <a:avLst/>
              <a:gdLst/>
              <a:ahLst/>
              <a:cxnLst/>
              <a:rect r="r" b="b" t="t" l="l"/>
              <a:pathLst>
                <a:path h="491490" w="8361680">
                  <a:moveTo>
                    <a:pt x="55880" y="101600"/>
                  </a:moveTo>
                  <a:cubicBezTo>
                    <a:pt x="502920" y="121920"/>
                    <a:pt x="548640" y="204470"/>
                    <a:pt x="605790" y="209550"/>
                  </a:cubicBezTo>
                  <a:cubicBezTo>
                    <a:pt x="655320" y="213360"/>
                    <a:pt x="681990" y="163830"/>
                    <a:pt x="753110" y="149860"/>
                  </a:cubicBezTo>
                  <a:cubicBezTo>
                    <a:pt x="915670" y="118110"/>
                    <a:pt x="1319530" y="167640"/>
                    <a:pt x="1583690" y="149860"/>
                  </a:cubicBezTo>
                  <a:cubicBezTo>
                    <a:pt x="1826260" y="133350"/>
                    <a:pt x="2025650" y="71120"/>
                    <a:pt x="2279650" y="53340"/>
                  </a:cubicBezTo>
                  <a:cubicBezTo>
                    <a:pt x="2585720" y="31750"/>
                    <a:pt x="3097530" y="0"/>
                    <a:pt x="3294380" y="53340"/>
                  </a:cubicBezTo>
                  <a:cubicBezTo>
                    <a:pt x="3383280" y="77470"/>
                    <a:pt x="3417570" y="157480"/>
                    <a:pt x="3474720" y="158750"/>
                  </a:cubicBezTo>
                  <a:cubicBezTo>
                    <a:pt x="3526790" y="160020"/>
                    <a:pt x="3567430" y="86360"/>
                    <a:pt x="3625850" y="77470"/>
                  </a:cubicBezTo>
                  <a:cubicBezTo>
                    <a:pt x="3694430" y="67310"/>
                    <a:pt x="3793490" y="120650"/>
                    <a:pt x="3865880" y="123190"/>
                  </a:cubicBezTo>
                  <a:cubicBezTo>
                    <a:pt x="3926840" y="124460"/>
                    <a:pt x="3977640" y="105410"/>
                    <a:pt x="4033520" y="101600"/>
                  </a:cubicBezTo>
                  <a:cubicBezTo>
                    <a:pt x="4090670" y="97790"/>
                    <a:pt x="4138930" y="99060"/>
                    <a:pt x="4206240" y="101600"/>
                  </a:cubicBezTo>
                  <a:cubicBezTo>
                    <a:pt x="4300220" y="105410"/>
                    <a:pt x="4420870" y="121920"/>
                    <a:pt x="4544060" y="125730"/>
                  </a:cubicBezTo>
                  <a:cubicBezTo>
                    <a:pt x="4693920" y="130810"/>
                    <a:pt x="4892040" y="140970"/>
                    <a:pt x="5043170" y="125730"/>
                  </a:cubicBezTo>
                  <a:cubicBezTo>
                    <a:pt x="5170170" y="113030"/>
                    <a:pt x="5297170" y="66040"/>
                    <a:pt x="5392420" y="55880"/>
                  </a:cubicBezTo>
                  <a:cubicBezTo>
                    <a:pt x="5455920" y="49530"/>
                    <a:pt x="5477510" y="53340"/>
                    <a:pt x="5554980" y="53340"/>
                  </a:cubicBezTo>
                  <a:cubicBezTo>
                    <a:pt x="5748020" y="52070"/>
                    <a:pt x="6360160" y="29210"/>
                    <a:pt x="6564630" y="53340"/>
                  </a:cubicBezTo>
                  <a:cubicBezTo>
                    <a:pt x="6654800" y="64770"/>
                    <a:pt x="6691630" y="88900"/>
                    <a:pt x="6757670" y="100330"/>
                  </a:cubicBezTo>
                  <a:cubicBezTo>
                    <a:pt x="6827520" y="113030"/>
                    <a:pt x="6906260" y="125730"/>
                    <a:pt x="6973570" y="124460"/>
                  </a:cubicBezTo>
                  <a:cubicBezTo>
                    <a:pt x="7033260" y="123190"/>
                    <a:pt x="7066280" y="106680"/>
                    <a:pt x="7141210" y="101600"/>
                  </a:cubicBezTo>
                  <a:cubicBezTo>
                    <a:pt x="7291070" y="91440"/>
                    <a:pt x="7666990" y="111760"/>
                    <a:pt x="7816850" y="101600"/>
                  </a:cubicBezTo>
                  <a:cubicBezTo>
                    <a:pt x="7891780" y="96520"/>
                    <a:pt x="7919720" y="82550"/>
                    <a:pt x="7984490" y="77470"/>
                  </a:cubicBezTo>
                  <a:cubicBezTo>
                    <a:pt x="8074660" y="71120"/>
                    <a:pt x="8255000" y="24130"/>
                    <a:pt x="8308340" y="77470"/>
                  </a:cubicBezTo>
                  <a:cubicBezTo>
                    <a:pt x="8361680" y="130810"/>
                    <a:pt x="8347710" y="355600"/>
                    <a:pt x="8308340" y="394970"/>
                  </a:cubicBezTo>
                  <a:cubicBezTo>
                    <a:pt x="8284210" y="419100"/>
                    <a:pt x="8235950" y="401320"/>
                    <a:pt x="8195310" y="394970"/>
                  </a:cubicBezTo>
                  <a:cubicBezTo>
                    <a:pt x="8145780" y="387350"/>
                    <a:pt x="8087360" y="336550"/>
                    <a:pt x="8036560" y="340360"/>
                  </a:cubicBezTo>
                  <a:cubicBezTo>
                    <a:pt x="7985760" y="344170"/>
                    <a:pt x="7961630" y="401320"/>
                    <a:pt x="7889240" y="419100"/>
                  </a:cubicBezTo>
                  <a:cubicBezTo>
                    <a:pt x="7725410" y="459740"/>
                    <a:pt x="7291070" y="430530"/>
                    <a:pt x="7042150" y="419100"/>
                  </a:cubicBezTo>
                  <a:cubicBezTo>
                    <a:pt x="6845300" y="410210"/>
                    <a:pt x="6711950" y="379730"/>
                    <a:pt x="6516370" y="370840"/>
                  </a:cubicBezTo>
                  <a:cubicBezTo>
                    <a:pt x="6268720" y="359410"/>
                    <a:pt x="5839460" y="405130"/>
                    <a:pt x="5675630" y="370840"/>
                  </a:cubicBezTo>
                  <a:cubicBezTo>
                    <a:pt x="5603240" y="355600"/>
                    <a:pt x="5577840" y="304800"/>
                    <a:pt x="5525770" y="306070"/>
                  </a:cubicBezTo>
                  <a:cubicBezTo>
                    <a:pt x="5466080" y="307340"/>
                    <a:pt x="5400040" y="378460"/>
                    <a:pt x="5337810" y="394970"/>
                  </a:cubicBezTo>
                  <a:cubicBezTo>
                    <a:pt x="5281930" y="410210"/>
                    <a:pt x="5226050" y="400050"/>
                    <a:pt x="5170170" y="407670"/>
                  </a:cubicBezTo>
                  <a:cubicBezTo>
                    <a:pt x="5111750" y="415290"/>
                    <a:pt x="5068570" y="435610"/>
                    <a:pt x="4994910" y="443230"/>
                  </a:cubicBezTo>
                  <a:cubicBezTo>
                    <a:pt x="4871720" y="455930"/>
                    <a:pt x="4617720" y="452120"/>
                    <a:pt x="4495800" y="443230"/>
                  </a:cubicBezTo>
                  <a:cubicBezTo>
                    <a:pt x="4424680" y="438150"/>
                    <a:pt x="4399280" y="424180"/>
                    <a:pt x="4328160" y="419100"/>
                  </a:cubicBezTo>
                  <a:cubicBezTo>
                    <a:pt x="4203700" y="410210"/>
                    <a:pt x="3985260" y="425450"/>
                    <a:pt x="3811270" y="417830"/>
                  </a:cubicBezTo>
                  <a:cubicBezTo>
                    <a:pt x="3632200" y="410210"/>
                    <a:pt x="3469640" y="379730"/>
                    <a:pt x="3268980" y="370840"/>
                  </a:cubicBezTo>
                  <a:cubicBezTo>
                    <a:pt x="3018790" y="359410"/>
                    <a:pt x="2597150" y="378460"/>
                    <a:pt x="2426970" y="370840"/>
                  </a:cubicBezTo>
                  <a:cubicBezTo>
                    <a:pt x="2352040" y="367030"/>
                    <a:pt x="2325370" y="358140"/>
                    <a:pt x="2265680" y="356870"/>
                  </a:cubicBezTo>
                  <a:cubicBezTo>
                    <a:pt x="2192020" y="354330"/>
                    <a:pt x="2092960" y="347980"/>
                    <a:pt x="2020570" y="364490"/>
                  </a:cubicBezTo>
                  <a:cubicBezTo>
                    <a:pt x="1957070" y="379730"/>
                    <a:pt x="1907540" y="434340"/>
                    <a:pt x="1849120" y="443230"/>
                  </a:cubicBezTo>
                  <a:cubicBezTo>
                    <a:pt x="1794510" y="450850"/>
                    <a:pt x="1743710" y="419100"/>
                    <a:pt x="1684020" y="420370"/>
                  </a:cubicBezTo>
                  <a:cubicBezTo>
                    <a:pt x="1610360" y="422910"/>
                    <a:pt x="1546860" y="457200"/>
                    <a:pt x="1441450" y="467360"/>
                  </a:cubicBezTo>
                  <a:cubicBezTo>
                    <a:pt x="1245870" y="486410"/>
                    <a:pt x="770890" y="491490"/>
                    <a:pt x="598170" y="467360"/>
                  </a:cubicBezTo>
                  <a:cubicBezTo>
                    <a:pt x="519430" y="455930"/>
                    <a:pt x="497840" y="427990"/>
                    <a:pt x="430530" y="419100"/>
                  </a:cubicBezTo>
                  <a:cubicBezTo>
                    <a:pt x="331470" y="405130"/>
                    <a:pt x="115570" y="481330"/>
                    <a:pt x="55880" y="421640"/>
                  </a:cubicBezTo>
                  <a:cubicBezTo>
                    <a:pt x="0" y="367030"/>
                    <a:pt x="55880" y="101600"/>
                    <a:pt x="55880" y="101600"/>
                  </a:cubicBezTo>
                </a:path>
              </a:pathLst>
            </a:custGeom>
            <a:solidFill>
              <a:srgbClr val="E8B098">
                <a:alpha val="24706"/>
              </a:srgbClr>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42713" r="0" b="-42713"/>
            </a:stretch>
          </a:blipFill>
        </p:spPr>
      </p:sp>
      <p:sp>
        <p:nvSpPr>
          <p:cNvPr name="Freeform 3" id="3"/>
          <p:cNvSpPr/>
          <p:nvPr/>
        </p:nvSpPr>
        <p:spPr>
          <a:xfrm flipH="false" flipV="false" rot="0">
            <a:off x="-285407"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sp>
        <p:nvSpPr>
          <p:cNvPr name="Freeform 4" id="4"/>
          <p:cNvSpPr/>
          <p:nvPr/>
        </p:nvSpPr>
        <p:spPr>
          <a:xfrm flipH="false" flipV="false" rot="0">
            <a:off x="10430390"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grpSp>
        <p:nvGrpSpPr>
          <p:cNvPr name="Group 5" id="5"/>
          <p:cNvGrpSpPr/>
          <p:nvPr/>
        </p:nvGrpSpPr>
        <p:grpSpPr>
          <a:xfrm rot="0">
            <a:off x="1028700" y="1028700"/>
            <a:ext cx="16060567" cy="8229600"/>
            <a:chOff x="0" y="0"/>
            <a:chExt cx="4229944" cy="2167467"/>
          </a:xfrm>
        </p:grpSpPr>
        <p:sp>
          <p:nvSpPr>
            <p:cNvPr name="Freeform 6" id="6"/>
            <p:cNvSpPr/>
            <p:nvPr/>
          </p:nvSpPr>
          <p:spPr>
            <a:xfrm flipH="false" flipV="false" rot="0">
              <a:off x="0" y="0"/>
              <a:ext cx="4229944" cy="2167467"/>
            </a:xfrm>
            <a:custGeom>
              <a:avLst/>
              <a:gdLst/>
              <a:ahLst/>
              <a:cxnLst/>
              <a:rect r="r" b="b" t="t" l="l"/>
              <a:pathLst>
                <a:path h="2167467" w="4229944">
                  <a:moveTo>
                    <a:pt x="24584" y="0"/>
                  </a:moveTo>
                  <a:lnTo>
                    <a:pt x="4205360" y="0"/>
                  </a:lnTo>
                  <a:cubicBezTo>
                    <a:pt x="4211880" y="0"/>
                    <a:pt x="4218133" y="2590"/>
                    <a:pt x="4222743" y="7201"/>
                  </a:cubicBezTo>
                  <a:cubicBezTo>
                    <a:pt x="4227354" y="11811"/>
                    <a:pt x="4229944" y="18064"/>
                    <a:pt x="4229944" y="24584"/>
                  </a:cubicBezTo>
                  <a:lnTo>
                    <a:pt x="4229944" y="2142882"/>
                  </a:lnTo>
                  <a:cubicBezTo>
                    <a:pt x="4229944" y="2156460"/>
                    <a:pt x="4218937" y="2167467"/>
                    <a:pt x="4205360" y="2167467"/>
                  </a:cubicBezTo>
                  <a:lnTo>
                    <a:pt x="24584" y="2167467"/>
                  </a:lnTo>
                  <a:cubicBezTo>
                    <a:pt x="18064" y="2167467"/>
                    <a:pt x="11811" y="2164877"/>
                    <a:pt x="7201" y="2160266"/>
                  </a:cubicBezTo>
                  <a:cubicBezTo>
                    <a:pt x="2590" y="2155656"/>
                    <a:pt x="0" y="2149403"/>
                    <a:pt x="0" y="2142882"/>
                  </a:cubicBezTo>
                  <a:lnTo>
                    <a:pt x="0" y="24584"/>
                  </a:lnTo>
                  <a:cubicBezTo>
                    <a:pt x="0" y="18064"/>
                    <a:pt x="2590" y="11811"/>
                    <a:pt x="7201" y="7201"/>
                  </a:cubicBezTo>
                  <a:cubicBezTo>
                    <a:pt x="11811" y="2590"/>
                    <a:pt x="18064" y="0"/>
                    <a:pt x="24584" y="0"/>
                  </a:cubicBezTo>
                  <a:close/>
                </a:path>
              </a:pathLst>
            </a:custGeom>
            <a:solidFill>
              <a:srgbClr val="D0CCD2"/>
            </a:solidFill>
          </p:spPr>
        </p:sp>
        <p:sp>
          <p:nvSpPr>
            <p:cNvPr name="TextBox 7" id="7"/>
            <p:cNvSpPr txBox="true"/>
            <p:nvPr/>
          </p:nvSpPr>
          <p:spPr>
            <a:xfrm>
              <a:off x="0" y="-38100"/>
              <a:ext cx="4229944" cy="22055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049757" y="1945597"/>
            <a:ext cx="7759210" cy="1225696"/>
          </a:xfrm>
          <a:prstGeom prst="rect">
            <a:avLst/>
          </a:prstGeom>
        </p:spPr>
        <p:txBody>
          <a:bodyPr anchor="t" rtlCol="false" tIns="0" lIns="0" bIns="0" rIns="0">
            <a:spAutoFit/>
          </a:bodyPr>
          <a:lstStyle/>
          <a:p>
            <a:pPr algn="ctr">
              <a:lnSpc>
                <a:spcPts val="9472"/>
              </a:lnSpc>
            </a:pPr>
            <a:r>
              <a:rPr lang="en-US" sz="8936">
                <a:solidFill>
                  <a:srgbClr val="000000"/>
                </a:solidFill>
                <a:latin typeface="Yearbook Solid"/>
              </a:rPr>
              <a:t>INTRODUCTION</a:t>
            </a:r>
          </a:p>
        </p:txBody>
      </p:sp>
      <p:sp>
        <p:nvSpPr>
          <p:cNvPr name="TextBox 9" id="9"/>
          <p:cNvSpPr txBox="true"/>
          <p:nvPr/>
        </p:nvSpPr>
        <p:spPr>
          <a:xfrm rot="0">
            <a:off x="1865031" y="3557981"/>
            <a:ext cx="13980496" cy="4892039"/>
          </a:xfrm>
          <a:prstGeom prst="rect">
            <a:avLst/>
          </a:prstGeom>
        </p:spPr>
        <p:txBody>
          <a:bodyPr anchor="t" rtlCol="false" tIns="0" lIns="0" bIns="0" rIns="0">
            <a:spAutoFit/>
          </a:bodyPr>
          <a:lstStyle/>
          <a:p>
            <a:pPr marL="431802" indent="-215901" lvl="1">
              <a:lnSpc>
                <a:spcPts val="3000"/>
              </a:lnSpc>
              <a:buFont typeface="Arial"/>
              <a:buChar char="•"/>
            </a:pPr>
            <a:r>
              <a:rPr lang="en-US" sz="2000">
                <a:solidFill>
                  <a:srgbClr val="000000"/>
                </a:solidFill>
                <a:latin typeface="Canva Sans"/>
              </a:rPr>
              <a:t>The UEFA Champions League is Europe's premier club football tournament organized by the Union of European Football Associations (UEFA). </a:t>
            </a:r>
          </a:p>
          <a:p>
            <a:pPr>
              <a:lnSpc>
                <a:spcPts val="3000"/>
              </a:lnSpc>
            </a:pPr>
          </a:p>
          <a:p>
            <a:pPr marL="431802" indent="-215901" lvl="1">
              <a:lnSpc>
                <a:spcPts val="3000"/>
              </a:lnSpc>
              <a:buFont typeface="Arial"/>
              <a:buChar char="•"/>
            </a:pPr>
            <a:r>
              <a:rPr lang="en-US" sz="2000">
                <a:solidFill>
                  <a:srgbClr val="000000"/>
                </a:solidFill>
                <a:latin typeface="Canva Sans"/>
              </a:rPr>
              <a:t>Features top football clubs from various European leagues competing for the prestigious title. </a:t>
            </a:r>
          </a:p>
          <a:p>
            <a:pPr>
              <a:lnSpc>
                <a:spcPts val="3000"/>
              </a:lnSpc>
            </a:pPr>
          </a:p>
          <a:p>
            <a:pPr marL="431802" indent="-215901" lvl="1">
              <a:lnSpc>
                <a:spcPts val="3000"/>
              </a:lnSpc>
              <a:buFont typeface="Arial"/>
              <a:buChar char="•"/>
            </a:pPr>
            <a:r>
              <a:rPr lang="en-US" sz="2000">
                <a:solidFill>
                  <a:srgbClr val="000000"/>
                </a:solidFill>
                <a:latin typeface="Canva Sans"/>
              </a:rPr>
              <a:t>The tournament is known for its high level of competition and showcases some of the best talents and teams in world football. </a:t>
            </a:r>
          </a:p>
          <a:p>
            <a:pPr>
              <a:lnSpc>
                <a:spcPts val="3000"/>
              </a:lnSpc>
            </a:pPr>
          </a:p>
          <a:p>
            <a:pPr marL="431802" indent="-215901" lvl="1">
              <a:lnSpc>
                <a:spcPts val="3000"/>
              </a:lnSpc>
              <a:buFont typeface="Arial"/>
              <a:buChar char="•"/>
            </a:pPr>
            <a:r>
              <a:rPr lang="en-US" sz="2000">
                <a:solidFill>
                  <a:srgbClr val="000000"/>
                </a:solidFill>
                <a:latin typeface="Canva Sans"/>
              </a:rPr>
              <a:t>It is a key event in the football calendar, attracting a global audience and significant media attention. </a:t>
            </a:r>
          </a:p>
          <a:p>
            <a:pPr>
              <a:lnSpc>
                <a:spcPts val="3000"/>
              </a:lnSpc>
            </a:pPr>
          </a:p>
          <a:p>
            <a:pPr marL="431802" indent="-215901" lvl="1">
              <a:lnSpc>
                <a:spcPts val="3000"/>
              </a:lnSpc>
              <a:buFont typeface="Arial"/>
              <a:buChar char="•"/>
            </a:pPr>
            <a:r>
              <a:rPr lang="en-US" sz="2000">
                <a:solidFill>
                  <a:srgbClr val="000000"/>
                </a:solidFill>
                <a:latin typeface="Canva Sans Bold"/>
              </a:rPr>
              <a:t>Motivation:</a:t>
            </a:r>
            <a:r>
              <a:rPr lang="en-US" sz="2000">
                <a:solidFill>
                  <a:srgbClr val="000000"/>
                </a:solidFill>
                <a:latin typeface="Canva Sans"/>
              </a:rPr>
              <a:t> Enhance strategic decision-making in sports organizations by analyzing factors affecting a team's win percentage, merging our passion for soccer for an engaging and insightful research experience.</a:t>
            </a:r>
          </a:p>
          <a:p>
            <a:pPr>
              <a:lnSpc>
                <a:spcPts val="255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880447" y="2594074"/>
            <a:ext cx="7269751" cy="7121604"/>
          </a:xfrm>
          <a:custGeom>
            <a:avLst/>
            <a:gdLst/>
            <a:ahLst/>
            <a:cxnLst/>
            <a:rect r="r" b="b" t="t" l="l"/>
            <a:pathLst>
              <a:path h="7121604" w="7269751">
                <a:moveTo>
                  <a:pt x="0" y="0"/>
                </a:moveTo>
                <a:lnTo>
                  <a:pt x="7269751" y="0"/>
                </a:lnTo>
                <a:lnTo>
                  <a:pt x="7269751" y="7121604"/>
                </a:lnTo>
                <a:lnTo>
                  <a:pt x="0" y="7121604"/>
                </a:lnTo>
                <a:lnTo>
                  <a:pt x="0" y="0"/>
                </a:lnTo>
                <a:close/>
              </a:path>
            </a:pathLst>
          </a:custGeom>
          <a:blipFill>
            <a:blip r:embed="rId4"/>
            <a:stretch>
              <a:fillRect l="0" t="0" r="0" b="0"/>
            </a:stretch>
          </a:blipFill>
        </p:spPr>
      </p:sp>
      <p:sp>
        <p:nvSpPr>
          <p:cNvPr name="Freeform 8" id="8"/>
          <p:cNvSpPr/>
          <p:nvPr/>
        </p:nvSpPr>
        <p:spPr>
          <a:xfrm flipH="false" flipV="false" rot="0">
            <a:off x="9824949" y="3349776"/>
            <a:ext cx="6913491" cy="4897995"/>
          </a:xfrm>
          <a:custGeom>
            <a:avLst/>
            <a:gdLst/>
            <a:ahLst/>
            <a:cxnLst/>
            <a:rect r="r" b="b" t="t" l="l"/>
            <a:pathLst>
              <a:path h="4897995" w="6913491">
                <a:moveTo>
                  <a:pt x="0" y="0"/>
                </a:moveTo>
                <a:lnTo>
                  <a:pt x="6913491" y="0"/>
                </a:lnTo>
                <a:lnTo>
                  <a:pt x="6913491" y="4897995"/>
                </a:lnTo>
                <a:lnTo>
                  <a:pt x="0" y="4897995"/>
                </a:lnTo>
                <a:lnTo>
                  <a:pt x="0" y="0"/>
                </a:lnTo>
                <a:close/>
              </a:path>
            </a:pathLst>
          </a:custGeom>
          <a:blipFill>
            <a:blip r:embed="rId5"/>
            <a:stretch>
              <a:fillRect l="0" t="0" r="0" b="0"/>
            </a:stretch>
          </a:blipFill>
        </p:spPr>
      </p:sp>
      <p:sp>
        <p:nvSpPr>
          <p:cNvPr name="Freeform 9" id="9"/>
          <p:cNvSpPr/>
          <p:nvPr/>
        </p:nvSpPr>
        <p:spPr>
          <a:xfrm flipH="false" flipV="false" rot="0">
            <a:off x="7149887" y="2474047"/>
            <a:ext cx="2449593" cy="875729"/>
          </a:xfrm>
          <a:custGeom>
            <a:avLst/>
            <a:gdLst/>
            <a:ahLst/>
            <a:cxnLst/>
            <a:rect r="r" b="b" t="t" l="l"/>
            <a:pathLst>
              <a:path h="875729" w="2449593">
                <a:moveTo>
                  <a:pt x="0" y="0"/>
                </a:moveTo>
                <a:lnTo>
                  <a:pt x="2449592" y="0"/>
                </a:lnTo>
                <a:lnTo>
                  <a:pt x="2449592" y="875729"/>
                </a:lnTo>
                <a:lnTo>
                  <a:pt x="0" y="8757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043196" y="469846"/>
            <a:ext cx="14201608" cy="907377"/>
          </a:xfrm>
          <a:prstGeom prst="rect">
            <a:avLst/>
          </a:prstGeom>
        </p:spPr>
        <p:txBody>
          <a:bodyPr anchor="t" rtlCol="false" tIns="0" lIns="0" bIns="0" rIns="0">
            <a:spAutoFit/>
          </a:bodyPr>
          <a:lstStyle/>
          <a:p>
            <a:pPr algn="ctr">
              <a:lnSpc>
                <a:spcPts val="6963"/>
              </a:lnSpc>
            </a:pPr>
            <a:r>
              <a:rPr lang="en-US" sz="6569">
                <a:solidFill>
                  <a:srgbClr val="FFFFFF"/>
                </a:solidFill>
                <a:latin typeface="Yearbook Solid"/>
              </a:rPr>
              <a:t>InteractiON MODEL</a:t>
            </a:r>
          </a:p>
        </p:txBody>
      </p:sp>
      <p:sp>
        <p:nvSpPr>
          <p:cNvPr name="TextBox 11" id="11"/>
          <p:cNvSpPr txBox="true"/>
          <p:nvPr/>
        </p:nvSpPr>
        <p:spPr>
          <a:xfrm rot="0">
            <a:off x="9824949" y="2555974"/>
            <a:ext cx="6913491"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Reduced Interaction Model</a:t>
            </a:r>
          </a:p>
        </p:txBody>
      </p:sp>
      <p:sp>
        <p:nvSpPr>
          <p:cNvPr name="TextBox 12" id="12"/>
          <p:cNvSpPr txBox="true"/>
          <p:nvPr/>
        </p:nvSpPr>
        <p:spPr>
          <a:xfrm rot="0">
            <a:off x="9493219" y="8783944"/>
            <a:ext cx="7576951" cy="8153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The results of F-test shows a P-value &gt; 0.05, hence the i</a:t>
            </a:r>
            <a:r>
              <a:rPr lang="en-US" sz="2399">
                <a:solidFill>
                  <a:srgbClr val="000000"/>
                </a:solidFill>
                <a:latin typeface="Canva Sans Bold"/>
              </a:rPr>
              <a:t>nteractions are not significant in the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6881916" y="1855877"/>
            <a:ext cx="5207498" cy="3934753"/>
          </a:xfrm>
          <a:custGeom>
            <a:avLst/>
            <a:gdLst/>
            <a:ahLst/>
            <a:cxnLst/>
            <a:rect r="r" b="b" t="t" l="l"/>
            <a:pathLst>
              <a:path h="3934753" w="5207498">
                <a:moveTo>
                  <a:pt x="0" y="0"/>
                </a:moveTo>
                <a:lnTo>
                  <a:pt x="5207498" y="0"/>
                </a:lnTo>
                <a:lnTo>
                  <a:pt x="5207498" y="3934753"/>
                </a:lnTo>
                <a:lnTo>
                  <a:pt x="0" y="3934753"/>
                </a:lnTo>
                <a:lnTo>
                  <a:pt x="0" y="0"/>
                </a:lnTo>
                <a:close/>
              </a:path>
            </a:pathLst>
          </a:custGeom>
          <a:blipFill>
            <a:blip r:embed="rId4"/>
            <a:stretch>
              <a:fillRect l="0" t="0" r="0" b="0"/>
            </a:stretch>
          </a:blipFill>
        </p:spPr>
      </p:sp>
      <p:sp>
        <p:nvSpPr>
          <p:cNvPr name="Freeform 8" id="8"/>
          <p:cNvSpPr/>
          <p:nvPr/>
        </p:nvSpPr>
        <p:spPr>
          <a:xfrm flipH="false" flipV="false" rot="0">
            <a:off x="12344189" y="5957951"/>
            <a:ext cx="5207018" cy="4099940"/>
          </a:xfrm>
          <a:custGeom>
            <a:avLst/>
            <a:gdLst/>
            <a:ahLst/>
            <a:cxnLst/>
            <a:rect r="r" b="b" t="t" l="l"/>
            <a:pathLst>
              <a:path h="4099940" w="5207018">
                <a:moveTo>
                  <a:pt x="0" y="0"/>
                </a:moveTo>
                <a:lnTo>
                  <a:pt x="5207018" y="0"/>
                </a:lnTo>
                <a:lnTo>
                  <a:pt x="5207018" y="4099941"/>
                </a:lnTo>
                <a:lnTo>
                  <a:pt x="0" y="4099941"/>
                </a:lnTo>
                <a:lnTo>
                  <a:pt x="0" y="0"/>
                </a:lnTo>
                <a:close/>
              </a:path>
            </a:pathLst>
          </a:custGeom>
          <a:blipFill>
            <a:blip r:embed="rId5"/>
            <a:stretch>
              <a:fillRect l="0" t="0" r="0" b="0"/>
            </a:stretch>
          </a:blipFill>
        </p:spPr>
      </p:sp>
      <p:sp>
        <p:nvSpPr>
          <p:cNvPr name="Freeform 9" id="9"/>
          <p:cNvSpPr/>
          <p:nvPr/>
        </p:nvSpPr>
        <p:spPr>
          <a:xfrm flipH="false" flipV="false" rot="0">
            <a:off x="12344189" y="1855877"/>
            <a:ext cx="5207018" cy="3934753"/>
          </a:xfrm>
          <a:custGeom>
            <a:avLst/>
            <a:gdLst/>
            <a:ahLst/>
            <a:cxnLst/>
            <a:rect r="r" b="b" t="t" l="l"/>
            <a:pathLst>
              <a:path h="3934753" w="5207018">
                <a:moveTo>
                  <a:pt x="0" y="0"/>
                </a:moveTo>
                <a:lnTo>
                  <a:pt x="5207018" y="0"/>
                </a:lnTo>
                <a:lnTo>
                  <a:pt x="5207018" y="3934753"/>
                </a:lnTo>
                <a:lnTo>
                  <a:pt x="0" y="3934753"/>
                </a:lnTo>
                <a:lnTo>
                  <a:pt x="0" y="0"/>
                </a:lnTo>
                <a:close/>
              </a:path>
            </a:pathLst>
          </a:custGeom>
          <a:blipFill>
            <a:blip r:embed="rId6"/>
            <a:stretch>
              <a:fillRect l="0" t="0" r="0" b="0"/>
            </a:stretch>
          </a:blipFill>
        </p:spPr>
      </p:sp>
      <p:sp>
        <p:nvSpPr>
          <p:cNvPr name="Freeform 10" id="10"/>
          <p:cNvSpPr/>
          <p:nvPr/>
        </p:nvSpPr>
        <p:spPr>
          <a:xfrm flipH="false" flipV="false" rot="0">
            <a:off x="6881916" y="5957951"/>
            <a:ext cx="5207498" cy="4196801"/>
          </a:xfrm>
          <a:custGeom>
            <a:avLst/>
            <a:gdLst/>
            <a:ahLst/>
            <a:cxnLst/>
            <a:rect r="r" b="b" t="t" l="l"/>
            <a:pathLst>
              <a:path h="4196801" w="5207498">
                <a:moveTo>
                  <a:pt x="0" y="0"/>
                </a:moveTo>
                <a:lnTo>
                  <a:pt x="5207498" y="0"/>
                </a:lnTo>
                <a:lnTo>
                  <a:pt x="5207498" y="4196801"/>
                </a:lnTo>
                <a:lnTo>
                  <a:pt x="0" y="4196801"/>
                </a:lnTo>
                <a:lnTo>
                  <a:pt x="0" y="0"/>
                </a:lnTo>
                <a:close/>
              </a:path>
            </a:pathLst>
          </a:custGeom>
          <a:blipFill>
            <a:blip r:embed="rId7"/>
            <a:stretch>
              <a:fillRect l="0" t="0" r="0" b="0"/>
            </a:stretch>
          </a:blipFill>
        </p:spPr>
      </p:sp>
      <p:sp>
        <p:nvSpPr>
          <p:cNvPr name="Freeform 11" id="11"/>
          <p:cNvSpPr/>
          <p:nvPr/>
        </p:nvSpPr>
        <p:spPr>
          <a:xfrm flipH="false" flipV="false" rot="0">
            <a:off x="923083" y="1966411"/>
            <a:ext cx="1652643" cy="6354179"/>
          </a:xfrm>
          <a:custGeom>
            <a:avLst/>
            <a:gdLst/>
            <a:ahLst/>
            <a:cxnLst/>
            <a:rect r="r" b="b" t="t" l="l"/>
            <a:pathLst>
              <a:path h="6354179" w="1652643">
                <a:moveTo>
                  <a:pt x="0" y="0"/>
                </a:moveTo>
                <a:lnTo>
                  <a:pt x="1652642" y="0"/>
                </a:lnTo>
                <a:lnTo>
                  <a:pt x="1652642" y="6354178"/>
                </a:lnTo>
                <a:lnTo>
                  <a:pt x="0" y="6354178"/>
                </a:lnTo>
                <a:lnTo>
                  <a:pt x="0" y="0"/>
                </a:lnTo>
                <a:close/>
              </a:path>
            </a:pathLst>
          </a:custGeom>
          <a:blipFill>
            <a:blip r:embed="rId8"/>
            <a:stretch>
              <a:fillRect l="-13905" t="-618" r="-540193" b="0"/>
            </a:stretch>
          </a:blipFill>
        </p:spPr>
      </p:sp>
      <p:sp>
        <p:nvSpPr>
          <p:cNvPr name="TextBox 12" id="12"/>
          <p:cNvSpPr txBox="true"/>
          <p:nvPr/>
        </p:nvSpPr>
        <p:spPr>
          <a:xfrm rot="0">
            <a:off x="2043196" y="432061"/>
            <a:ext cx="14201608" cy="928205"/>
          </a:xfrm>
          <a:prstGeom prst="rect">
            <a:avLst/>
          </a:prstGeom>
        </p:spPr>
        <p:txBody>
          <a:bodyPr anchor="t" rtlCol="false" tIns="0" lIns="0" bIns="0" rIns="0">
            <a:spAutoFit/>
          </a:bodyPr>
          <a:lstStyle/>
          <a:p>
            <a:pPr algn="ctr">
              <a:lnSpc>
                <a:spcPts val="7069"/>
              </a:lnSpc>
            </a:pPr>
            <a:r>
              <a:rPr lang="en-US" sz="6669">
                <a:solidFill>
                  <a:srgbClr val="FFFFFF"/>
                </a:solidFill>
                <a:latin typeface="Yearbook Solid"/>
              </a:rPr>
              <a:t>HIgher order MODEL</a:t>
            </a:r>
          </a:p>
        </p:txBody>
      </p:sp>
      <p:sp>
        <p:nvSpPr>
          <p:cNvPr name="TextBox 13" id="13"/>
          <p:cNvSpPr txBox="true"/>
          <p:nvPr/>
        </p:nvSpPr>
        <p:spPr>
          <a:xfrm rot="0">
            <a:off x="819870" y="8596202"/>
            <a:ext cx="5804871" cy="1461690"/>
          </a:xfrm>
          <a:prstGeom prst="rect">
            <a:avLst/>
          </a:prstGeom>
        </p:spPr>
        <p:txBody>
          <a:bodyPr anchor="t" rtlCol="false" tIns="0" lIns="0" bIns="0" rIns="0">
            <a:spAutoFit/>
          </a:bodyPr>
          <a:lstStyle/>
          <a:p>
            <a:pPr algn="ctr">
              <a:lnSpc>
                <a:spcPts val="2384"/>
              </a:lnSpc>
            </a:pPr>
            <a:r>
              <a:rPr lang="en-US" sz="1703">
                <a:solidFill>
                  <a:srgbClr val="000000"/>
                </a:solidFill>
                <a:latin typeface="Canva Sans Bold"/>
              </a:rPr>
              <a:t>Multiple trials have shown that the inclusion of higher order variables does not improve the model. In fact, it results in a decrease in the Adjusted R-squared value. Therefore, the initial model is recommended as the final model for predictive purposes.</a:t>
            </a:r>
          </a:p>
        </p:txBody>
      </p:sp>
      <p:sp>
        <p:nvSpPr>
          <p:cNvPr name="TextBox 14" id="14"/>
          <p:cNvSpPr txBox="true"/>
          <p:nvPr/>
        </p:nvSpPr>
        <p:spPr>
          <a:xfrm rot="0">
            <a:off x="3591454" y="2678107"/>
            <a:ext cx="3094881" cy="4959350"/>
          </a:xfrm>
          <a:prstGeom prst="rect">
            <a:avLst/>
          </a:prstGeom>
        </p:spPr>
        <p:txBody>
          <a:bodyPr anchor="t" rtlCol="false" tIns="0" lIns="0" bIns="0" rIns="0">
            <a:spAutoFit/>
          </a:bodyPr>
          <a:lstStyle/>
          <a:p>
            <a:pPr algn="ctr">
              <a:lnSpc>
                <a:spcPts val="3024"/>
              </a:lnSpc>
            </a:pPr>
          </a:p>
          <a:p>
            <a:pPr algn="ctr">
              <a:lnSpc>
                <a:spcPts val="3024"/>
              </a:lnSpc>
            </a:pPr>
          </a:p>
          <a:p>
            <a:pPr algn="ctr">
              <a:lnSpc>
                <a:spcPts val="3024"/>
              </a:lnSpc>
            </a:pPr>
            <a:r>
              <a:rPr lang="en-US" sz="2499">
                <a:solidFill>
                  <a:srgbClr val="000000"/>
                </a:solidFill>
                <a:latin typeface="Canva Sans"/>
              </a:rPr>
              <a:t>balls_recovered</a:t>
            </a:r>
          </a:p>
          <a:p>
            <a:pPr algn="ctr">
              <a:lnSpc>
                <a:spcPts val="3024"/>
              </a:lnSpc>
            </a:pPr>
          </a:p>
          <a:p>
            <a:pPr algn="ctr">
              <a:lnSpc>
                <a:spcPts val="3024"/>
              </a:lnSpc>
            </a:pPr>
            <a:r>
              <a:rPr lang="en-US" sz="2499">
                <a:solidFill>
                  <a:srgbClr val="000000"/>
                </a:solidFill>
                <a:latin typeface="Canva Sans"/>
              </a:rPr>
              <a:t>tackles_won</a:t>
            </a:r>
          </a:p>
          <a:p>
            <a:pPr algn="ctr">
              <a:lnSpc>
                <a:spcPts val="3024"/>
              </a:lnSpc>
            </a:pPr>
          </a:p>
          <a:p>
            <a:pPr algn="ctr">
              <a:lnSpc>
                <a:spcPts val="3024"/>
              </a:lnSpc>
            </a:pPr>
            <a:r>
              <a:rPr lang="en-US" sz="2499">
                <a:solidFill>
                  <a:srgbClr val="000000"/>
                </a:solidFill>
                <a:latin typeface="Canva Sans"/>
              </a:rPr>
              <a:t>sing_accuracy_perc</a:t>
            </a:r>
          </a:p>
          <a:p>
            <a:pPr algn="ctr">
              <a:lnSpc>
                <a:spcPts val="3024"/>
              </a:lnSpc>
            </a:pPr>
          </a:p>
          <a:p>
            <a:pPr algn="ctr">
              <a:lnSpc>
                <a:spcPts val="3024"/>
              </a:lnSpc>
            </a:pPr>
            <a:r>
              <a:rPr lang="en-US" sz="2499">
                <a:solidFill>
                  <a:srgbClr val="000000"/>
                </a:solidFill>
                <a:latin typeface="Canva Sans"/>
              </a:rPr>
              <a:t>attacks</a:t>
            </a:r>
          </a:p>
          <a:p>
            <a:pPr algn="ctr">
              <a:lnSpc>
                <a:spcPts val="3024"/>
              </a:lnSpc>
            </a:pPr>
          </a:p>
          <a:p>
            <a:pPr algn="ctr">
              <a:lnSpc>
                <a:spcPts val="3024"/>
              </a:lnSpc>
            </a:pPr>
            <a:r>
              <a:rPr lang="en-US" sz="2499">
                <a:solidFill>
                  <a:srgbClr val="000000"/>
                </a:solidFill>
                <a:latin typeface="Canva Sans"/>
              </a:rPr>
              <a:t>fouls_committed</a:t>
            </a:r>
          </a:p>
          <a:p>
            <a:pPr algn="ctr">
              <a:lnSpc>
                <a:spcPts val="3024"/>
              </a:lnSpc>
            </a:pPr>
          </a:p>
          <a:p>
            <a:pPr algn="ctr">
              <a:lnSpc>
                <a:spcPts val="3024"/>
              </a:lnSpc>
            </a:pPr>
            <a:r>
              <a:rPr lang="en-US" sz="2499">
                <a:solidFill>
                  <a:srgbClr val="000000"/>
                </a:solidFill>
                <a:latin typeface="Canva Sans"/>
              </a:rPr>
              <a:t>times_in_possession</a:t>
            </a:r>
          </a:p>
        </p:txBody>
      </p:sp>
      <p:sp>
        <p:nvSpPr>
          <p:cNvPr name="AutoShape 15" id="15"/>
          <p:cNvSpPr/>
          <p:nvPr/>
        </p:nvSpPr>
        <p:spPr>
          <a:xfrm flipH="true">
            <a:off x="2775750" y="3575562"/>
            <a:ext cx="843419" cy="0"/>
          </a:xfrm>
          <a:prstGeom prst="line">
            <a:avLst/>
          </a:prstGeom>
          <a:ln cap="flat" w="38100">
            <a:solidFill>
              <a:srgbClr val="000000"/>
            </a:solidFill>
            <a:prstDash val="solid"/>
            <a:headEnd type="none" len="sm" w="sm"/>
            <a:tailEnd type="arrow" len="sm" w="med"/>
          </a:ln>
        </p:spPr>
      </p:sp>
      <p:sp>
        <p:nvSpPr>
          <p:cNvPr name="AutoShape 16" id="16"/>
          <p:cNvSpPr/>
          <p:nvPr/>
        </p:nvSpPr>
        <p:spPr>
          <a:xfrm flipH="true" flipV="true">
            <a:off x="2775750" y="5938901"/>
            <a:ext cx="937827" cy="0"/>
          </a:xfrm>
          <a:prstGeom prst="line">
            <a:avLst/>
          </a:prstGeom>
          <a:ln cap="flat" w="38100">
            <a:solidFill>
              <a:srgbClr val="000000"/>
            </a:solidFill>
            <a:prstDash val="solid"/>
            <a:headEnd type="none" len="sm" w="sm"/>
            <a:tailEnd type="arrow" len="sm" w="med"/>
          </a:ln>
        </p:spPr>
      </p:sp>
      <p:sp>
        <p:nvSpPr>
          <p:cNvPr name="AutoShape 17" id="17"/>
          <p:cNvSpPr/>
          <p:nvPr/>
        </p:nvSpPr>
        <p:spPr>
          <a:xfrm flipH="true" flipV="true">
            <a:off x="2775750" y="4369049"/>
            <a:ext cx="937827" cy="0"/>
          </a:xfrm>
          <a:prstGeom prst="line">
            <a:avLst/>
          </a:prstGeom>
          <a:ln cap="flat" w="38100">
            <a:solidFill>
              <a:srgbClr val="000000"/>
            </a:solidFill>
            <a:prstDash val="solid"/>
            <a:headEnd type="none" len="sm" w="sm"/>
            <a:tailEnd type="arrow" len="sm" w="med"/>
          </a:ln>
        </p:spPr>
      </p:sp>
      <p:sp>
        <p:nvSpPr>
          <p:cNvPr name="AutoShape 18" id="18"/>
          <p:cNvSpPr/>
          <p:nvPr/>
        </p:nvSpPr>
        <p:spPr>
          <a:xfrm flipH="true" flipV="true">
            <a:off x="2775750" y="6620293"/>
            <a:ext cx="937827" cy="0"/>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flipV="true">
            <a:off x="2775750" y="7338211"/>
            <a:ext cx="468913" cy="0"/>
          </a:xfrm>
          <a:prstGeom prst="line">
            <a:avLst/>
          </a:prstGeom>
          <a:ln cap="flat" w="38100">
            <a:solidFill>
              <a:srgbClr val="000000"/>
            </a:solidFill>
            <a:prstDash val="solid"/>
            <a:headEnd type="none" len="sm" w="sm"/>
            <a:tailEnd type="arrow" len="sm" w="med"/>
          </a:ln>
        </p:spPr>
      </p:sp>
      <p:sp>
        <p:nvSpPr>
          <p:cNvPr name="AutoShape 20" id="20"/>
          <p:cNvSpPr/>
          <p:nvPr/>
        </p:nvSpPr>
        <p:spPr>
          <a:xfrm flipH="true" flipV="true">
            <a:off x="2775750" y="5203290"/>
            <a:ext cx="468913"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grpSp>
        <p:nvGrpSpPr>
          <p:cNvPr name="Group 7" id="7"/>
          <p:cNvGrpSpPr/>
          <p:nvPr/>
        </p:nvGrpSpPr>
        <p:grpSpPr>
          <a:xfrm rot="0">
            <a:off x="6304597" y="3674745"/>
            <a:ext cx="1730692" cy="1425892"/>
            <a:chOff x="0" y="0"/>
            <a:chExt cx="2307590" cy="1901190"/>
          </a:xfrm>
        </p:grpSpPr>
        <p:sp>
          <p:nvSpPr>
            <p:cNvPr name="Freeform 8" id="8"/>
            <p:cNvSpPr/>
            <p:nvPr/>
          </p:nvSpPr>
          <p:spPr>
            <a:xfrm flipH="false" flipV="false" rot="0">
              <a:off x="22860" y="-44450"/>
              <a:ext cx="2274570" cy="1930400"/>
            </a:xfrm>
            <a:custGeom>
              <a:avLst/>
              <a:gdLst/>
              <a:ahLst/>
              <a:cxnLst/>
              <a:rect r="r" b="b" t="t" l="l"/>
              <a:pathLst>
                <a:path h="1930400" w="2274570">
                  <a:moveTo>
                    <a:pt x="1551940" y="1333500"/>
                  </a:moveTo>
                  <a:cubicBezTo>
                    <a:pt x="1405890" y="1389380"/>
                    <a:pt x="1647190" y="847090"/>
                    <a:pt x="1559560" y="773430"/>
                  </a:cubicBezTo>
                  <a:cubicBezTo>
                    <a:pt x="1460500" y="690880"/>
                    <a:pt x="805180" y="1085850"/>
                    <a:pt x="789940" y="1056640"/>
                  </a:cubicBezTo>
                  <a:cubicBezTo>
                    <a:pt x="775970" y="1031240"/>
                    <a:pt x="1332230" y="751840"/>
                    <a:pt x="1313180" y="689610"/>
                  </a:cubicBezTo>
                  <a:cubicBezTo>
                    <a:pt x="1294130" y="627380"/>
                    <a:pt x="740410" y="584200"/>
                    <a:pt x="676910" y="681990"/>
                  </a:cubicBezTo>
                  <a:cubicBezTo>
                    <a:pt x="608330" y="787400"/>
                    <a:pt x="830580" y="1295400"/>
                    <a:pt x="993140" y="1351280"/>
                  </a:cubicBezTo>
                  <a:cubicBezTo>
                    <a:pt x="1153160" y="1407160"/>
                    <a:pt x="1563370" y="1198880"/>
                    <a:pt x="1638300" y="1029970"/>
                  </a:cubicBezTo>
                  <a:cubicBezTo>
                    <a:pt x="1713230" y="859790"/>
                    <a:pt x="1576070" y="391160"/>
                    <a:pt x="1438910" y="330200"/>
                  </a:cubicBezTo>
                  <a:cubicBezTo>
                    <a:pt x="1309370" y="273050"/>
                    <a:pt x="951230" y="459740"/>
                    <a:pt x="864870" y="614680"/>
                  </a:cubicBezTo>
                  <a:cubicBezTo>
                    <a:pt x="777240" y="770890"/>
                    <a:pt x="824230" y="1111250"/>
                    <a:pt x="925830" y="1267460"/>
                  </a:cubicBezTo>
                  <a:cubicBezTo>
                    <a:pt x="1019810" y="1412240"/>
                    <a:pt x="1427480" y="1521460"/>
                    <a:pt x="1419860" y="1543050"/>
                  </a:cubicBezTo>
                  <a:cubicBezTo>
                    <a:pt x="1414780" y="1557020"/>
                    <a:pt x="1262380" y="1524000"/>
                    <a:pt x="1189990" y="1497330"/>
                  </a:cubicBezTo>
                  <a:cubicBezTo>
                    <a:pt x="1117600" y="1470660"/>
                    <a:pt x="1046480" y="1430020"/>
                    <a:pt x="986790" y="1381760"/>
                  </a:cubicBezTo>
                  <a:cubicBezTo>
                    <a:pt x="927100" y="1333500"/>
                    <a:pt x="872490" y="1271270"/>
                    <a:pt x="830580" y="1206500"/>
                  </a:cubicBezTo>
                  <a:cubicBezTo>
                    <a:pt x="789940" y="1141730"/>
                    <a:pt x="756920" y="1065530"/>
                    <a:pt x="739140" y="990600"/>
                  </a:cubicBezTo>
                  <a:cubicBezTo>
                    <a:pt x="721360" y="915670"/>
                    <a:pt x="716280" y="833120"/>
                    <a:pt x="722630" y="756920"/>
                  </a:cubicBezTo>
                  <a:cubicBezTo>
                    <a:pt x="728980" y="679450"/>
                    <a:pt x="749300" y="600710"/>
                    <a:pt x="779780" y="529590"/>
                  </a:cubicBezTo>
                  <a:cubicBezTo>
                    <a:pt x="810260" y="458470"/>
                    <a:pt x="854710" y="389890"/>
                    <a:pt x="906780" y="332740"/>
                  </a:cubicBezTo>
                  <a:cubicBezTo>
                    <a:pt x="958850" y="275590"/>
                    <a:pt x="1023620" y="224790"/>
                    <a:pt x="1090930" y="186690"/>
                  </a:cubicBezTo>
                  <a:cubicBezTo>
                    <a:pt x="1158240" y="149860"/>
                    <a:pt x="1235710" y="121920"/>
                    <a:pt x="1311910" y="107950"/>
                  </a:cubicBezTo>
                  <a:cubicBezTo>
                    <a:pt x="1388110" y="93980"/>
                    <a:pt x="1469390" y="92710"/>
                    <a:pt x="1545590" y="102870"/>
                  </a:cubicBezTo>
                  <a:cubicBezTo>
                    <a:pt x="1621790" y="113030"/>
                    <a:pt x="1700530" y="138430"/>
                    <a:pt x="1769110" y="172720"/>
                  </a:cubicBezTo>
                  <a:cubicBezTo>
                    <a:pt x="1837690" y="207010"/>
                    <a:pt x="1903730" y="256540"/>
                    <a:pt x="1958340" y="311150"/>
                  </a:cubicBezTo>
                  <a:cubicBezTo>
                    <a:pt x="2012950" y="365760"/>
                    <a:pt x="2059940" y="433070"/>
                    <a:pt x="2094230" y="501650"/>
                  </a:cubicBezTo>
                  <a:cubicBezTo>
                    <a:pt x="2128520" y="571500"/>
                    <a:pt x="2151380" y="650240"/>
                    <a:pt x="2161540" y="726440"/>
                  </a:cubicBezTo>
                  <a:cubicBezTo>
                    <a:pt x="2171700" y="802640"/>
                    <a:pt x="2169160" y="885190"/>
                    <a:pt x="2153920" y="960120"/>
                  </a:cubicBezTo>
                  <a:cubicBezTo>
                    <a:pt x="2138680" y="1036320"/>
                    <a:pt x="2109470" y="1112520"/>
                    <a:pt x="2071370" y="1179830"/>
                  </a:cubicBezTo>
                  <a:cubicBezTo>
                    <a:pt x="2033270" y="1247140"/>
                    <a:pt x="1981200" y="1310640"/>
                    <a:pt x="1924050" y="1361440"/>
                  </a:cubicBezTo>
                  <a:cubicBezTo>
                    <a:pt x="1866900" y="1412240"/>
                    <a:pt x="1797050" y="1456690"/>
                    <a:pt x="1725930" y="1487170"/>
                  </a:cubicBezTo>
                  <a:cubicBezTo>
                    <a:pt x="1654810" y="1517650"/>
                    <a:pt x="1574800" y="1536700"/>
                    <a:pt x="1497330" y="1541780"/>
                  </a:cubicBezTo>
                  <a:cubicBezTo>
                    <a:pt x="1421130" y="1546860"/>
                    <a:pt x="1339850" y="1540510"/>
                    <a:pt x="1264920" y="1521460"/>
                  </a:cubicBezTo>
                  <a:cubicBezTo>
                    <a:pt x="1189990" y="1502410"/>
                    <a:pt x="1115060" y="1469390"/>
                    <a:pt x="1050290" y="1427480"/>
                  </a:cubicBezTo>
                  <a:cubicBezTo>
                    <a:pt x="985520" y="1385570"/>
                    <a:pt x="924560" y="1330960"/>
                    <a:pt x="876300" y="1270000"/>
                  </a:cubicBezTo>
                  <a:cubicBezTo>
                    <a:pt x="828040" y="1210310"/>
                    <a:pt x="788670" y="1137920"/>
                    <a:pt x="762000" y="1065530"/>
                  </a:cubicBezTo>
                  <a:cubicBezTo>
                    <a:pt x="735330" y="993140"/>
                    <a:pt x="720090" y="911860"/>
                    <a:pt x="718820" y="834390"/>
                  </a:cubicBezTo>
                  <a:cubicBezTo>
                    <a:pt x="717550" y="756920"/>
                    <a:pt x="730250" y="676910"/>
                    <a:pt x="753110" y="603250"/>
                  </a:cubicBezTo>
                  <a:cubicBezTo>
                    <a:pt x="775970" y="529590"/>
                    <a:pt x="812800" y="455930"/>
                    <a:pt x="858520" y="393700"/>
                  </a:cubicBezTo>
                  <a:cubicBezTo>
                    <a:pt x="904240" y="331470"/>
                    <a:pt x="962660" y="273050"/>
                    <a:pt x="1024890" y="228600"/>
                  </a:cubicBezTo>
                  <a:cubicBezTo>
                    <a:pt x="1088390" y="184150"/>
                    <a:pt x="1162050" y="147320"/>
                    <a:pt x="1235710" y="125730"/>
                  </a:cubicBezTo>
                  <a:cubicBezTo>
                    <a:pt x="1309370" y="104140"/>
                    <a:pt x="1376680" y="66040"/>
                    <a:pt x="1468120" y="95250"/>
                  </a:cubicBezTo>
                  <a:cubicBezTo>
                    <a:pt x="1661160" y="157480"/>
                    <a:pt x="2190750" y="544830"/>
                    <a:pt x="2233930" y="808990"/>
                  </a:cubicBezTo>
                  <a:cubicBezTo>
                    <a:pt x="2274570" y="1056640"/>
                    <a:pt x="2010410" y="1478280"/>
                    <a:pt x="1794510" y="1623060"/>
                  </a:cubicBezTo>
                  <a:cubicBezTo>
                    <a:pt x="1596390" y="1756410"/>
                    <a:pt x="1248410" y="1778000"/>
                    <a:pt x="1026160" y="1705610"/>
                  </a:cubicBezTo>
                  <a:cubicBezTo>
                    <a:pt x="805180" y="1633220"/>
                    <a:pt x="530860" y="1408430"/>
                    <a:pt x="463550" y="1191260"/>
                  </a:cubicBezTo>
                  <a:cubicBezTo>
                    <a:pt x="391160" y="957580"/>
                    <a:pt x="480060" y="513080"/>
                    <a:pt x="664210" y="332740"/>
                  </a:cubicBezTo>
                  <a:cubicBezTo>
                    <a:pt x="864870" y="135890"/>
                    <a:pt x="1450340" y="0"/>
                    <a:pt x="1685290" y="116840"/>
                  </a:cubicBezTo>
                  <a:cubicBezTo>
                    <a:pt x="1903730" y="226060"/>
                    <a:pt x="2084070" y="690880"/>
                    <a:pt x="2066290" y="934720"/>
                  </a:cubicBezTo>
                  <a:cubicBezTo>
                    <a:pt x="2051050" y="1148080"/>
                    <a:pt x="1855470" y="1370330"/>
                    <a:pt x="1686560" y="1510030"/>
                  </a:cubicBezTo>
                  <a:cubicBezTo>
                    <a:pt x="1517650" y="1648460"/>
                    <a:pt x="1268730" y="1752600"/>
                    <a:pt x="1052830" y="1769110"/>
                  </a:cubicBezTo>
                  <a:cubicBezTo>
                    <a:pt x="838200" y="1785620"/>
                    <a:pt x="561340" y="1753870"/>
                    <a:pt x="394970" y="1614170"/>
                  </a:cubicBezTo>
                  <a:cubicBezTo>
                    <a:pt x="200660" y="1451610"/>
                    <a:pt x="0" y="1013460"/>
                    <a:pt x="27940" y="767080"/>
                  </a:cubicBezTo>
                  <a:cubicBezTo>
                    <a:pt x="52070" y="552450"/>
                    <a:pt x="245110" y="307340"/>
                    <a:pt x="443230" y="205740"/>
                  </a:cubicBezTo>
                  <a:cubicBezTo>
                    <a:pt x="670560" y="88900"/>
                    <a:pt x="1093470" y="109220"/>
                    <a:pt x="1361440" y="191770"/>
                  </a:cubicBezTo>
                  <a:cubicBezTo>
                    <a:pt x="1609090" y="267970"/>
                    <a:pt x="1885950" y="441960"/>
                    <a:pt x="2005330" y="641350"/>
                  </a:cubicBezTo>
                  <a:cubicBezTo>
                    <a:pt x="2118360" y="830580"/>
                    <a:pt x="2176780" y="1141730"/>
                    <a:pt x="2090420" y="1341120"/>
                  </a:cubicBezTo>
                  <a:cubicBezTo>
                    <a:pt x="1990090" y="1570990"/>
                    <a:pt x="1577340" y="1850390"/>
                    <a:pt x="1325880" y="1894840"/>
                  </a:cubicBezTo>
                  <a:cubicBezTo>
                    <a:pt x="1118870" y="1930400"/>
                    <a:pt x="877570" y="1835150"/>
                    <a:pt x="713740" y="1718310"/>
                  </a:cubicBezTo>
                  <a:cubicBezTo>
                    <a:pt x="548640" y="1600200"/>
                    <a:pt x="365760" y="1391920"/>
                    <a:pt x="342900" y="1189990"/>
                  </a:cubicBezTo>
                  <a:cubicBezTo>
                    <a:pt x="316230" y="955040"/>
                    <a:pt x="544830" y="537210"/>
                    <a:pt x="674370" y="382270"/>
                  </a:cubicBezTo>
                  <a:cubicBezTo>
                    <a:pt x="748030" y="293370"/>
                    <a:pt x="843280" y="261620"/>
                    <a:pt x="915670" y="228600"/>
                  </a:cubicBezTo>
                  <a:cubicBezTo>
                    <a:pt x="969010" y="204470"/>
                    <a:pt x="1013460" y="194310"/>
                    <a:pt x="1064260" y="186690"/>
                  </a:cubicBezTo>
                  <a:cubicBezTo>
                    <a:pt x="1115060" y="179070"/>
                    <a:pt x="1168400" y="176530"/>
                    <a:pt x="1219200" y="180340"/>
                  </a:cubicBezTo>
                  <a:cubicBezTo>
                    <a:pt x="1270000" y="184150"/>
                    <a:pt x="1322070" y="194310"/>
                    <a:pt x="1370330" y="210820"/>
                  </a:cubicBezTo>
                  <a:cubicBezTo>
                    <a:pt x="1418590" y="227330"/>
                    <a:pt x="1466850" y="250190"/>
                    <a:pt x="1510030" y="278130"/>
                  </a:cubicBezTo>
                  <a:cubicBezTo>
                    <a:pt x="1553210" y="306070"/>
                    <a:pt x="1595120" y="339090"/>
                    <a:pt x="1630680" y="375920"/>
                  </a:cubicBezTo>
                  <a:cubicBezTo>
                    <a:pt x="1666240" y="412750"/>
                    <a:pt x="1697990" y="454660"/>
                    <a:pt x="1723390" y="499110"/>
                  </a:cubicBezTo>
                  <a:cubicBezTo>
                    <a:pt x="1748790" y="543560"/>
                    <a:pt x="1769110" y="591820"/>
                    <a:pt x="1783080" y="641350"/>
                  </a:cubicBezTo>
                  <a:cubicBezTo>
                    <a:pt x="1797050" y="690880"/>
                    <a:pt x="1805940" y="744220"/>
                    <a:pt x="1808480" y="795020"/>
                  </a:cubicBezTo>
                  <a:cubicBezTo>
                    <a:pt x="1811020" y="845820"/>
                    <a:pt x="1805940" y="899160"/>
                    <a:pt x="1795780" y="948690"/>
                  </a:cubicBezTo>
                  <a:cubicBezTo>
                    <a:pt x="1785620" y="998220"/>
                    <a:pt x="1767840" y="1049020"/>
                    <a:pt x="1746250" y="1094740"/>
                  </a:cubicBezTo>
                  <a:cubicBezTo>
                    <a:pt x="1724660" y="1140460"/>
                    <a:pt x="1695450" y="1186180"/>
                    <a:pt x="1663700" y="1225550"/>
                  </a:cubicBezTo>
                  <a:cubicBezTo>
                    <a:pt x="1630680" y="1264920"/>
                    <a:pt x="1551940" y="1333500"/>
                    <a:pt x="1551940" y="1333500"/>
                  </a:cubicBezTo>
                </a:path>
              </a:pathLst>
            </a:custGeom>
            <a:solidFill>
              <a:srgbClr val="FFE500">
                <a:alpha val="24706"/>
              </a:srgbClr>
            </a:solidFill>
            <a:ln cap="sq">
              <a:noFill/>
              <a:prstDash val="solid"/>
              <a:miter/>
            </a:ln>
          </p:spPr>
        </p:sp>
      </p:grpSp>
      <p:sp>
        <p:nvSpPr>
          <p:cNvPr name="Freeform 9" id="9"/>
          <p:cNvSpPr/>
          <p:nvPr/>
        </p:nvSpPr>
        <p:spPr>
          <a:xfrm flipH="false" flipV="false" rot="0">
            <a:off x="489649" y="2408389"/>
            <a:ext cx="9531493" cy="5780736"/>
          </a:xfrm>
          <a:custGeom>
            <a:avLst/>
            <a:gdLst/>
            <a:ahLst/>
            <a:cxnLst/>
            <a:rect r="r" b="b" t="t" l="l"/>
            <a:pathLst>
              <a:path h="5780736" w="9531493">
                <a:moveTo>
                  <a:pt x="0" y="0"/>
                </a:moveTo>
                <a:lnTo>
                  <a:pt x="9531493" y="0"/>
                </a:lnTo>
                <a:lnTo>
                  <a:pt x="9531493" y="5780736"/>
                </a:lnTo>
                <a:lnTo>
                  <a:pt x="0" y="5780736"/>
                </a:lnTo>
                <a:lnTo>
                  <a:pt x="0" y="0"/>
                </a:lnTo>
                <a:close/>
              </a:path>
            </a:pathLst>
          </a:custGeom>
          <a:blipFill>
            <a:blip r:embed="rId4"/>
            <a:stretch>
              <a:fillRect l="0" t="0" r="0" b="0"/>
            </a:stretch>
          </a:blipFill>
        </p:spPr>
      </p:sp>
      <p:sp>
        <p:nvSpPr>
          <p:cNvPr name="Freeform 10" id="10"/>
          <p:cNvSpPr/>
          <p:nvPr/>
        </p:nvSpPr>
        <p:spPr>
          <a:xfrm flipH="false" flipV="false" rot="0">
            <a:off x="489649" y="8388454"/>
            <a:ext cx="9531493" cy="1428745"/>
          </a:xfrm>
          <a:custGeom>
            <a:avLst/>
            <a:gdLst/>
            <a:ahLst/>
            <a:cxnLst/>
            <a:rect r="r" b="b" t="t" l="l"/>
            <a:pathLst>
              <a:path h="1428745" w="9531493">
                <a:moveTo>
                  <a:pt x="0" y="0"/>
                </a:moveTo>
                <a:lnTo>
                  <a:pt x="9531493" y="0"/>
                </a:lnTo>
                <a:lnTo>
                  <a:pt x="9531493" y="1428745"/>
                </a:lnTo>
                <a:lnTo>
                  <a:pt x="0" y="1428745"/>
                </a:lnTo>
                <a:lnTo>
                  <a:pt x="0" y="0"/>
                </a:lnTo>
                <a:close/>
              </a:path>
            </a:pathLst>
          </a:custGeom>
          <a:blipFill>
            <a:blip r:embed="rId5"/>
            <a:stretch>
              <a:fillRect l="0" t="0" r="0" b="0"/>
            </a:stretch>
          </a:blipFill>
        </p:spPr>
      </p:sp>
      <p:sp>
        <p:nvSpPr>
          <p:cNvPr name="TextBox 11" id="11"/>
          <p:cNvSpPr txBox="true"/>
          <p:nvPr/>
        </p:nvSpPr>
        <p:spPr>
          <a:xfrm rot="0">
            <a:off x="2043196" y="432661"/>
            <a:ext cx="14201608" cy="1037679"/>
          </a:xfrm>
          <a:prstGeom prst="rect">
            <a:avLst/>
          </a:prstGeom>
        </p:spPr>
        <p:txBody>
          <a:bodyPr anchor="t" rtlCol="false" tIns="0" lIns="0" bIns="0" rIns="0">
            <a:spAutoFit/>
          </a:bodyPr>
          <a:lstStyle/>
          <a:p>
            <a:pPr algn="ctr">
              <a:lnSpc>
                <a:spcPts val="7917"/>
              </a:lnSpc>
            </a:pPr>
            <a:r>
              <a:rPr lang="en-US" sz="7469">
                <a:solidFill>
                  <a:srgbClr val="FFFFFF"/>
                </a:solidFill>
                <a:latin typeface="Yearbook Solid"/>
              </a:rPr>
              <a:t>MULTIcollinearity</a:t>
            </a:r>
          </a:p>
        </p:txBody>
      </p:sp>
      <p:sp>
        <p:nvSpPr>
          <p:cNvPr name="TextBox 12" id="12"/>
          <p:cNvSpPr txBox="true"/>
          <p:nvPr/>
        </p:nvSpPr>
        <p:spPr>
          <a:xfrm rot="0">
            <a:off x="10801422" y="4514516"/>
            <a:ext cx="6892407" cy="2855996"/>
          </a:xfrm>
          <a:prstGeom prst="rect">
            <a:avLst/>
          </a:prstGeom>
        </p:spPr>
        <p:txBody>
          <a:bodyPr anchor="t" rtlCol="false" tIns="0" lIns="0" bIns="0" rIns="0">
            <a:spAutoFit/>
          </a:bodyPr>
          <a:lstStyle/>
          <a:p>
            <a:pPr>
              <a:lnSpc>
                <a:spcPts val="3232"/>
              </a:lnSpc>
              <a:spcBef>
                <a:spcPct val="0"/>
              </a:spcBef>
            </a:pPr>
            <a:r>
              <a:rPr lang="en-US" sz="2309">
                <a:solidFill>
                  <a:srgbClr val="000000"/>
                </a:solidFill>
                <a:latin typeface="Canva Sans Bold"/>
              </a:rPr>
              <a:t>The final model was assessed for multicollinearity using pair-wise scatterplots and VIF, which confirmed the absence of collinearity. The predictors did not show a correlation greater than 0.8, and the VIF values were low (less than 6), indicating no collinearity among the predictors.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836105" y="2607884"/>
            <a:ext cx="7625878" cy="4603103"/>
          </a:xfrm>
          <a:custGeom>
            <a:avLst/>
            <a:gdLst/>
            <a:ahLst/>
            <a:cxnLst/>
            <a:rect r="r" b="b" t="t" l="l"/>
            <a:pathLst>
              <a:path h="4603103" w="7625878">
                <a:moveTo>
                  <a:pt x="0" y="0"/>
                </a:moveTo>
                <a:lnTo>
                  <a:pt x="7625878" y="0"/>
                </a:lnTo>
                <a:lnTo>
                  <a:pt x="7625878" y="4603103"/>
                </a:lnTo>
                <a:lnTo>
                  <a:pt x="0" y="4603103"/>
                </a:lnTo>
                <a:lnTo>
                  <a:pt x="0" y="0"/>
                </a:lnTo>
                <a:close/>
              </a:path>
            </a:pathLst>
          </a:custGeom>
          <a:blipFill>
            <a:blip r:embed="rId4"/>
            <a:stretch>
              <a:fillRect l="0" t="0" r="0" b="0"/>
            </a:stretch>
          </a:blipFill>
        </p:spPr>
      </p:sp>
      <p:sp>
        <p:nvSpPr>
          <p:cNvPr name="Freeform 8" id="8"/>
          <p:cNvSpPr/>
          <p:nvPr/>
        </p:nvSpPr>
        <p:spPr>
          <a:xfrm flipH="false" flipV="false" rot="0">
            <a:off x="9791869" y="2579021"/>
            <a:ext cx="7493428" cy="4682041"/>
          </a:xfrm>
          <a:custGeom>
            <a:avLst/>
            <a:gdLst/>
            <a:ahLst/>
            <a:cxnLst/>
            <a:rect r="r" b="b" t="t" l="l"/>
            <a:pathLst>
              <a:path h="4682041" w="7493428">
                <a:moveTo>
                  <a:pt x="0" y="0"/>
                </a:moveTo>
                <a:lnTo>
                  <a:pt x="7493427" y="0"/>
                </a:lnTo>
                <a:lnTo>
                  <a:pt x="7493427" y="4682041"/>
                </a:lnTo>
                <a:lnTo>
                  <a:pt x="0" y="4682041"/>
                </a:lnTo>
                <a:lnTo>
                  <a:pt x="0" y="0"/>
                </a:lnTo>
                <a:close/>
              </a:path>
            </a:pathLst>
          </a:custGeom>
          <a:blipFill>
            <a:blip r:embed="rId5"/>
            <a:stretch>
              <a:fillRect l="0" t="0" r="0" b="0"/>
            </a:stretch>
          </a:blipFill>
        </p:spPr>
      </p:sp>
      <p:sp>
        <p:nvSpPr>
          <p:cNvPr name="Freeform 9" id="9"/>
          <p:cNvSpPr/>
          <p:nvPr/>
        </p:nvSpPr>
        <p:spPr>
          <a:xfrm flipH="false" flipV="false" rot="0">
            <a:off x="836105" y="8184455"/>
            <a:ext cx="4968993" cy="1325065"/>
          </a:xfrm>
          <a:custGeom>
            <a:avLst/>
            <a:gdLst/>
            <a:ahLst/>
            <a:cxnLst/>
            <a:rect r="r" b="b" t="t" l="l"/>
            <a:pathLst>
              <a:path h="1325065" w="4968993">
                <a:moveTo>
                  <a:pt x="0" y="0"/>
                </a:moveTo>
                <a:lnTo>
                  <a:pt x="4968994" y="0"/>
                </a:lnTo>
                <a:lnTo>
                  <a:pt x="4968994" y="1325065"/>
                </a:lnTo>
                <a:lnTo>
                  <a:pt x="0" y="1325065"/>
                </a:lnTo>
                <a:lnTo>
                  <a:pt x="0" y="0"/>
                </a:lnTo>
                <a:close/>
              </a:path>
            </a:pathLst>
          </a:custGeom>
          <a:blipFill>
            <a:blip r:embed="rId6"/>
            <a:stretch>
              <a:fillRect l="0" t="0" r="0" b="0"/>
            </a:stretch>
          </a:blipFill>
        </p:spPr>
      </p:sp>
      <p:sp>
        <p:nvSpPr>
          <p:cNvPr name="TextBox 10" id="10"/>
          <p:cNvSpPr txBox="true"/>
          <p:nvPr/>
        </p:nvSpPr>
        <p:spPr>
          <a:xfrm rot="0">
            <a:off x="2043196" y="526524"/>
            <a:ext cx="14201608" cy="831812"/>
          </a:xfrm>
          <a:prstGeom prst="rect">
            <a:avLst/>
          </a:prstGeom>
        </p:spPr>
        <p:txBody>
          <a:bodyPr anchor="t" rtlCol="false" tIns="0" lIns="0" bIns="0" rIns="0">
            <a:spAutoFit/>
          </a:bodyPr>
          <a:lstStyle/>
          <a:p>
            <a:pPr algn="ctr">
              <a:lnSpc>
                <a:spcPts val="6433"/>
              </a:lnSpc>
            </a:pPr>
            <a:r>
              <a:rPr lang="en-US" sz="6069">
                <a:solidFill>
                  <a:srgbClr val="FFFFFF"/>
                </a:solidFill>
                <a:latin typeface="Yearbook Solid"/>
              </a:rPr>
              <a:t>equal variance &amp; linearity</a:t>
            </a:r>
          </a:p>
        </p:txBody>
      </p:sp>
      <p:sp>
        <p:nvSpPr>
          <p:cNvPr name="TextBox 11" id="11"/>
          <p:cNvSpPr txBox="true"/>
          <p:nvPr/>
        </p:nvSpPr>
        <p:spPr>
          <a:xfrm rot="0">
            <a:off x="7063933" y="8001167"/>
            <a:ext cx="10874605" cy="1653540"/>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Canva Sans Bold"/>
              </a:rPr>
              <a:t>Through the residual plots we observed a random scatter pattern which indicates no heteroscedasticity and this was also confirmed through Breusch-Pagan Test as we get pvalue=0.26 and we fail to reject the null hypothesis of Equal Variance Assumption.</a:t>
            </a:r>
          </a:p>
        </p:txBody>
      </p:sp>
      <p:sp>
        <p:nvSpPr>
          <p:cNvPr name="TextBox 12" id="12"/>
          <p:cNvSpPr txBox="true"/>
          <p:nvPr/>
        </p:nvSpPr>
        <p:spPr>
          <a:xfrm rot="0">
            <a:off x="-1105409" y="1996503"/>
            <a:ext cx="10897278"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Residual vs Fitted</a:t>
            </a:r>
          </a:p>
        </p:txBody>
      </p:sp>
      <p:sp>
        <p:nvSpPr>
          <p:cNvPr name="TextBox 13" id="13"/>
          <p:cNvSpPr txBox="true"/>
          <p:nvPr/>
        </p:nvSpPr>
        <p:spPr>
          <a:xfrm rot="0">
            <a:off x="7778071" y="1996503"/>
            <a:ext cx="10897278"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Standardized Residual vs Fitted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9203478" y="2059773"/>
            <a:ext cx="7592582" cy="4638727"/>
          </a:xfrm>
          <a:custGeom>
            <a:avLst/>
            <a:gdLst/>
            <a:ahLst/>
            <a:cxnLst/>
            <a:rect r="r" b="b" t="t" l="l"/>
            <a:pathLst>
              <a:path h="4638727" w="7592582">
                <a:moveTo>
                  <a:pt x="0" y="0"/>
                </a:moveTo>
                <a:lnTo>
                  <a:pt x="7592582" y="0"/>
                </a:lnTo>
                <a:lnTo>
                  <a:pt x="7592582" y="4638727"/>
                </a:lnTo>
                <a:lnTo>
                  <a:pt x="0" y="4638727"/>
                </a:lnTo>
                <a:lnTo>
                  <a:pt x="0" y="0"/>
                </a:lnTo>
                <a:close/>
              </a:path>
            </a:pathLst>
          </a:custGeom>
          <a:blipFill>
            <a:blip r:embed="rId4"/>
            <a:stretch>
              <a:fillRect l="0" t="0" r="0" b="0"/>
            </a:stretch>
          </a:blipFill>
        </p:spPr>
      </p:sp>
      <p:sp>
        <p:nvSpPr>
          <p:cNvPr name="Freeform 8" id="8"/>
          <p:cNvSpPr/>
          <p:nvPr/>
        </p:nvSpPr>
        <p:spPr>
          <a:xfrm flipH="false" flipV="false" rot="0">
            <a:off x="13487203" y="4594876"/>
            <a:ext cx="3961023" cy="1393075"/>
          </a:xfrm>
          <a:custGeom>
            <a:avLst/>
            <a:gdLst/>
            <a:ahLst/>
            <a:cxnLst/>
            <a:rect r="r" b="b" t="t" l="l"/>
            <a:pathLst>
              <a:path h="1393075" w="3961023">
                <a:moveTo>
                  <a:pt x="0" y="0"/>
                </a:moveTo>
                <a:lnTo>
                  <a:pt x="3961023" y="0"/>
                </a:lnTo>
                <a:lnTo>
                  <a:pt x="3961023" y="1393075"/>
                </a:lnTo>
                <a:lnTo>
                  <a:pt x="0" y="1393075"/>
                </a:lnTo>
                <a:lnTo>
                  <a:pt x="0" y="0"/>
                </a:lnTo>
                <a:close/>
              </a:path>
            </a:pathLst>
          </a:custGeom>
          <a:blipFill>
            <a:blip r:embed="rId5"/>
            <a:stretch>
              <a:fillRect l="0" t="-28237" r="-14428" b="0"/>
            </a:stretch>
          </a:blipFill>
        </p:spPr>
      </p:sp>
      <p:sp>
        <p:nvSpPr>
          <p:cNvPr name="Freeform 9" id="9"/>
          <p:cNvSpPr/>
          <p:nvPr/>
        </p:nvSpPr>
        <p:spPr>
          <a:xfrm flipH="false" flipV="false" rot="0">
            <a:off x="1028700" y="2059773"/>
            <a:ext cx="7472338" cy="4638727"/>
          </a:xfrm>
          <a:custGeom>
            <a:avLst/>
            <a:gdLst/>
            <a:ahLst/>
            <a:cxnLst/>
            <a:rect r="r" b="b" t="t" l="l"/>
            <a:pathLst>
              <a:path h="4638727" w="7472338">
                <a:moveTo>
                  <a:pt x="0" y="0"/>
                </a:moveTo>
                <a:lnTo>
                  <a:pt x="7472338" y="0"/>
                </a:lnTo>
                <a:lnTo>
                  <a:pt x="7472338" y="4638727"/>
                </a:lnTo>
                <a:lnTo>
                  <a:pt x="0" y="4638727"/>
                </a:lnTo>
                <a:lnTo>
                  <a:pt x="0" y="0"/>
                </a:lnTo>
                <a:close/>
              </a:path>
            </a:pathLst>
          </a:custGeom>
          <a:blipFill>
            <a:blip r:embed="rId6"/>
            <a:stretch>
              <a:fillRect l="0" t="0" r="0" b="0"/>
            </a:stretch>
          </a:blipFill>
        </p:spPr>
      </p:sp>
      <p:sp>
        <p:nvSpPr>
          <p:cNvPr name="Freeform 10" id="10"/>
          <p:cNvSpPr/>
          <p:nvPr/>
        </p:nvSpPr>
        <p:spPr>
          <a:xfrm flipH="false" flipV="false" rot="0">
            <a:off x="1028700" y="6860425"/>
            <a:ext cx="5060937" cy="3117192"/>
          </a:xfrm>
          <a:custGeom>
            <a:avLst/>
            <a:gdLst/>
            <a:ahLst/>
            <a:cxnLst/>
            <a:rect r="r" b="b" t="t" l="l"/>
            <a:pathLst>
              <a:path h="3117192" w="5060937">
                <a:moveTo>
                  <a:pt x="0" y="0"/>
                </a:moveTo>
                <a:lnTo>
                  <a:pt x="5060937" y="0"/>
                </a:lnTo>
                <a:lnTo>
                  <a:pt x="5060937" y="3117191"/>
                </a:lnTo>
                <a:lnTo>
                  <a:pt x="0" y="3117191"/>
                </a:lnTo>
                <a:lnTo>
                  <a:pt x="0" y="0"/>
                </a:lnTo>
                <a:close/>
              </a:path>
            </a:pathLst>
          </a:custGeom>
          <a:blipFill>
            <a:blip r:embed="rId7"/>
            <a:stretch>
              <a:fillRect l="0" t="0" r="0" b="0"/>
            </a:stretch>
          </a:blipFill>
        </p:spPr>
      </p:sp>
      <p:sp>
        <p:nvSpPr>
          <p:cNvPr name="TextBox 11" id="11"/>
          <p:cNvSpPr txBox="true"/>
          <p:nvPr/>
        </p:nvSpPr>
        <p:spPr>
          <a:xfrm rot="0">
            <a:off x="2043196" y="526524"/>
            <a:ext cx="14201608" cy="831812"/>
          </a:xfrm>
          <a:prstGeom prst="rect">
            <a:avLst/>
          </a:prstGeom>
        </p:spPr>
        <p:txBody>
          <a:bodyPr anchor="t" rtlCol="false" tIns="0" lIns="0" bIns="0" rIns="0">
            <a:spAutoFit/>
          </a:bodyPr>
          <a:lstStyle/>
          <a:p>
            <a:pPr algn="ctr">
              <a:lnSpc>
                <a:spcPts val="6433"/>
              </a:lnSpc>
            </a:pPr>
            <a:r>
              <a:rPr lang="en-US" sz="6069">
                <a:solidFill>
                  <a:srgbClr val="FFFFFF"/>
                </a:solidFill>
                <a:latin typeface="Yearbook Solid"/>
              </a:rPr>
              <a:t>normality &amp; outliers</a:t>
            </a:r>
          </a:p>
        </p:txBody>
      </p:sp>
      <p:sp>
        <p:nvSpPr>
          <p:cNvPr name="TextBox 12" id="12"/>
          <p:cNvSpPr txBox="true"/>
          <p:nvPr/>
        </p:nvSpPr>
        <p:spPr>
          <a:xfrm rot="0">
            <a:off x="7009797" y="8653414"/>
            <a:ext cx="10523074" cy="989965"/>
          </a:xfrm>
          <a:prstGeom prst="rect">
            <a:avLst/>
          </a:prstGeom>
        </p:spPr>
        <p:txBody>
          <a:bodyPr anchor="t" rtlCol="false" tIns="0" lIns="0" bIns="0" rIns="0">
            <a:spAutoFit/>
          </a:bodyPr>
          <a:lstStyle/>
          <a:p>
            <a:pPr>
              <a:lnSpc>
                <a:spcPts val="2659"/>
              </a:lnSpc>
            </a:pPr>
            <a:r>
              <a:rPr lang="en-US" sz="1899">
                <a:solidFill>
                  <a:srgbClr val="000000"/>
                </a:solidFill>
                <a:latin typeface="Canva Sans Bold"/>
              </a:rPr>
              <a:t>Outliers:</a:t>
            </a:r>
          </a:p>
          <a:p>
            <a:pPr>
              <a:lnSpc>
                <a:spcPts val="2659"/>
              </a:lnSpc>
            </a:pPr>
            <a:r>
              <a:rPr lang="en-US" sz="1899">
                <a:solidFill>
                  <a:srgbClr val="000000"/>
                </a:solidFill>
                <a:latin typeface="Canva Sans"/>
              </a:rPr>
              <a:t>Through the Cook's distance and Residual vs Leverage plot we can't find any clear outliers.</a:t>
            </a:r>
          </a:p>
          <a:p>
            <a:pPr algn="ctr">
              <a:lnSpc>
                <a:spcPts val="2659"/>
              </a:lnSpc>
              <a:spcBef>
                <a:spcPct val="0"/>
              </a:spcBef>
            </a:pPr>
          </a:p>
        </p:txBody>
      </p:sp>
      <p:sp>
        <p:nvSpPr>
          <p:cNvPr name="TextBox 13" id="13"/>
          <p:cNvSpPr txBox="true"/>
          <p:nvPr/>
        </p:nvSpPr>
        <p:spPr>
          <a:xfrm rot="0">
            <a:off x="7009797" y="7203325"/>
            <a:ext cx="10759603" cy="1323340"/>
          </a:xfrm>
          <a:prstGeom prst="rect">
            <a:avLst/>
          </a:prstGeom>
        </p:spPr>
        <p:txBody>
          <a:bodyPr anchor="t" rtlCol="false" tIns="0" lIns="0" bIns="0" rIns="0">
            <a:spAutoFit/>
          </a:bodyPr>
          <a:lstStyle/>
          <a:p>
            <a:pPr>
              <a:lnSpc>
                <a:spcPts val="2659"/>
              </a:lnSpc>
            </a:pPr>
            <a:r>
              <a:rPr lang="en-US" sz="1899">
                <a:solidFill>
                  <a:srgbClr val="000000"/>
                </a:solidFill>
                <a:latin typeface="Canva Sans Bold"/>
              </a:rPr>
              <a:t>Normality:</a:t>
            </a:r>
          </a:p>
          <a:p>
            <a:pPr>
              <a:lnSpc>
                <a:spcPts val="2659"/>
              </a:lnSpc>
              <a:spcBef>
                <a:spcPct val="0"/>
              </a:spcBef>
            </a:pPr>
            <a:r>
              <a:rPr lang="en-US" sz="1899">
                <a:solidFill>
                  <a:srgbClr val="000000"/>
                </a:solidFill>
                <a:latin typeface="Canva Sans"/>
              </a:rPr>
              <a:t>Through the Q-Q plot and Shapiro test we conclude that Normality assumption is valid in this case as we get a p-value=0.73 &gt; alpha=0.05, so we fail to reject the null hypothesis that normality is present.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591855" y="3033676"/>
            <a:ext cx="17104291" cy="391127"/>
          </a:xfrm>
          <a:custGeom>
            <a:avLst/>
            <a:gdLst/>
            <a:ahLst/>
            <a:cxnLst/>
            <a:rect r="r" b="b" t="t" l="l"/>
            <a:pathLst>
              <a:path h="391127" w="17104291">
                <a:moveTo>
                  <a:pt x="0" y="0"/>
                </a:moveTo>
                <a:lnTo>
                  <a:pt x="17104290" y="0"/>
                </a:lnTo>
                <a:lnTo>
                  <a:pt x="17104290" y="391128"/>
                </a:lnTo>
                <a:lnTo>
                  <a:pt x="0" y="391128"/>
                </a:lnTo>
                <a:lnTo>
                  <a:pt x="0" y="0"/>
                </a:lnTo>
                <a:close/>
              </a:path>
            </a:pathLst>
          </a:custGeom>
          <a:blipFill>
            <a:blip r:embed="rId4"/>
            <a:stretch>
              <a:fillRect l="0" t="0" r="0" b="0"/>
            </a:stretch>
          </a:blipFill>
        </p:spPr>
      </p:sp>
      <p:sp>
        <p:nvSpPr>
          <p:cNvPr name="Freeform 8" id="8"/>
          <p:cNvSpPr/>
          <p:nvPr/>
        </p:nvSpPr>
        <p:spPr>
          <a:xfrm flipH="false" flipV="false" rot="0">
            <a:off x="416486" y="7667211"/>
            <a:ext cx="8718101" cy="1808617"/>
          </a:xfrm>
          <a:custGeom>
            <a:avLst/>
            <a:gdLst/>
            <a:ahLst/>
            <a:cxnLst/>
            <a:rect r="r" b="b" t="t" l="l"/>
            <a:pathLst>
              <a:path h="1808617" w="8718101">
                <a:moveTo>
                  <a:pt x="0" y="0"/>
                </a:moveTo>
                <a:lnTo>
                  <a:pt x="8718101" y="0"/>
                </a:lnTo>
                <a:lnTo>
                  <a:pt x="8718101" y="1808617"/>
                </a:lnTo>
                <a:lnTo>
                  <a:pt x="0" y="1808617"/>
                </a:lnTo>
                <a:lnTo>
                  <a:pt x="0" y="0"/>
                </a:lnTo>
                <a:close/>
              </a:path>
            </a:pathLst>
          </a:custGeom>
          <a:blipFill>
            <a:blip r:embed="rId5"/>
            <a:stretch>
              <a:fillRect l="0" t="0" r="0" b="0"/>
            </a:stretch>
          </a:blipFill>
        </p:spPr>
      </p:sp>
      <p:sp>
        <p:nvSpPr>
          <p:cNvPr name="Freeform 9" id="9"/>
          <p:cNvSpPr/>
          <p:nvPr/>
        </p:nvSpPr>
        <p:spPr>
          <a:xfrm flipH="false" flipV="false" rot="0">
            <a:off x="416486" y="5170939"/>
            <a:ext cx="8727514" cy="2078735"/>
          </a:xfrm>
          <a:custGeom>
            <a:avLst/>
            <a:gdLst/>
            <a:ahLst/>
            <a:cxnLst/>
            <a:rect r="r" b="b" t="t" l="l"/>
            <a:pathLst>
              <a:path h="2078735" w="8727514">
                <a:moveTo>
                  <a:pt x="0" y="0"/>
                </a:moveTo>
                <a:lnTo>
                  <a:pt x="8727514" y="0"/>
                </a:lnTo>
                <a:lnTo>
                  <a:pt x="8727514" y="2078735"/>
                </a:lnTo>
                <a:lnTo>
                  <a:pt x="0" y="2078735"/>
                </a:lnTo>
                <a:lnTo>
                  <a:pt x="0" y="0"/>
                </a:lnTo>
                <a:close/>
              </a:path>
            </a:pathLst>
          </a:custGeom>
          <a:blipFill>
            <a:blip r:embed="rId6"/>
            <a:stretch>
              <a:fillRect l="0" t="0" r="0" b="0"/>
            </a:stretch>
          </a:blipFill>
        </p:spPr>
      </p:sp>
      <p:sp>
        <p:nvSpPr>
          <p:cNvPr name="TextBox 10" id="10"/>
          <p:cNvSpPr txBox="true"/>
          <p:nvPr/>
        </p:nvSpPr>
        <p:spPr>
          <a:xfrm rot="0">
            <a:off x="2043196" y="309495"/>
            <a:ext cx="14201608" cy="1158453"/>
          </a:xfrm>
          <a:prstGeom prst="rect">
            <a:avLst/>
          </a:prstGeom>
        </p:spPr>
        <p:txBody>
          <a:bodyPr anchor="t" rtlCol="false" tIns="0" lIns="0" bIns="0" rIns="0">
            <a:spAutoFit/>
          </a:bodyPr>
          <a:lstStyle/>
          <a:p>
            <a:pPr algn="ctr">
              <a:lnSpc>
                <a:spcPts val="8871"/>
              </a:lnSpc>
            </a:pPr>
            <a:r>
              <a:rPr lang="en-US" sz="8369">
                <a:solidFill>
                  <a:srgbClr val="FFFFFF"/>
                </a:solidFill>
                <a:latin typeface="Yearbook Solid"/>
              </a:rPr>
              <a:t>final model</a:t>
            </a:r>
          </a:p>
        </p:txBody>
      </p:sp>
      <p:sp>
        <p:nvSpPr>
          <p:cNvPr name="TextBox 11" id="11"/>
          <p:cNvSpPr txBox="true"/>
          <p:nvPr/>
        </p:nvSpPr>
        <p:spPr>
          <a:xfrm rot="0">
            <a:off x="9780747" y="5118214"/>
            <a:ext cx="7915398" cy="3453305"/>
          </a:xfrm>
          <a:prstGeom prst="rect">
            <a:avLst/>
          </a:prstGeom>
        </p:spPr>
        <p:txBody>
          <a:bodyPr anchor="t" rtlCol="false" tIns="0" lIns="0" bIns="0" rIns="0">
            <a:spAutoFit/>
          </a:bodyPr>
          <a:lstStyle/>
          <a:p>
            <a:pPr>
              <a:lnSpc>
                <a:spcPts val="3910"/>
              </a:lnSpc>
              <a:spcBef>
                <a:spcPct val="0"/>
              </a:spcBef>
            </a:pPr>
            <a:r>
              <a:rPr lang="en-US" sz="2793">
                <a:solidFill>
                  <a:srgbClr val="000000"/>
                </a:solidFill>
                <a:latin typeface="Canva Sans"/>
              </a:rPr>
              <a:t>After analyzing the tournament performances of both Manchester City and AC Milan, we used this model to predict their respective possession percentages. Upon comparing the predicted outcomes to the actual results, it's evident that our model performed exceptionally well.</a:t>
            </a:r>
          </a:p>
        </p:txBody>
      </p:sp>
      <p:sp>
        <p:nvSpPr>
          <p:cNvPr name="TextBox 12" id="12"/>
          <p:cNvSpPr txBox="true"/>
          <p:nvPr/>
        </p:nvSpPr>
        <p:spPr>
          <a:xfrm rot="0">
            <a:off x="263812" y="2318957"/>
            <a:ext cx="11011537" cy="448862"/>
          </a:xfrm>
          <a:prstGeom prst="rect">
            <a:avLst/>
          </a:prstGeom>
        </p:spPr>
        <p:txBody>
          <a:bodyPr anchor="t" rtlCol="false" tIns="0" lIns="0" bIns="0" rIns="0">
            <a:spAutoFit/>
          </a:bodyPr>
          <a:lstStyle/>
          <a:p>
            <a:pPr algn="ctr">
              <a:lnSpc>
                <a:spcPts val="3609"/>
              </a:lnSpc>
              <a:spcBef>
                <a:spcPct val="0"/>
              </a:spcBef>
            </a:pPr>
            <a:r>
              <a:rPr lang="en-US" sz="2578">
                <a:solidFill>
                  <a:srgbClr val="000000"/>
                </a:solidFill>
                <a:latin typeface="Canva Sans Bold"/>
              </a:rPr>
              <a:t>Upon satisfying all the required assumptions, our final model is:</a:t>
            </a:r>
          </a:p>
        </p:txBody>
      </p:sp>
      <p:sp>
        <p:nvSpPr>
          <p:cNvPr name="TextBox 13" id="13"/>
          <p:cNvSpPr txBox="true"/>
          <p:nvPr/>
        </p:nvSpPr>
        <p:spPr>
          <a:xfrm rot="0">
            <a:off x="3995826" y="4486653"/>
            <a:ext cx="1559421"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Prediction</a:t>
            </a:r>
          </a:p>
        </p:txBody>
      </p:sp>
      <p:sp>
        <p:nvSpPr>
          <p:cNvPr name="TextBox 14" id="14"/>
          <p:cNvSpPr txBox="true"/>
          <p:nvPr/>
        </p:nvSpPr>
        <p:spPr>
          <a:xfrm rot="0">
            <a:off x="591855" y="3622034"/>
            <a:ext cx="3054023" cy="656590"/>
          </a:xfrm>
          <a:prstGeom prst="rect">
            <a:avLst/>
          </a:prstGeom>
        </p:spPr>
        <p:txBody>
          <a:bodyPr anchor="t" rtlCol="false" tIns="0" lIns="0" bIns="0" rIns="0">
            <a:spAutoFit/>
          </a:bodyPr>
          <a:lstStyle/>
          <a:p>
            <a:pPr algn="ctr">
              <a:lnSpc>
                <a:spcPts val="2659"/>
              </a:lnSpc>
            </a:pPr>
            <a:r>
              <a:rPr lang="en-US" sz="1899">
                <a:solidFill>
                  <a:srgbClr val="000000"/>
                </a:solidFill>
                <a:latin typeface="Canva Sans"/>
              </a:rPr>
              <a:t>Adj-R-Squared: 0.92</a:t>
            </a:r>
          </a:p>
          <a:p>
            <a:pPr algn="ctr">
              <a:lnSpc>
                <a:spcPts val="2659"/>
              </a:lnSpc>
              <a:spcBef>
                <a:spcPct val="0"/>
              </a:spcBef>
            </a:pPr>
            <a:r>
              <a:rPr lang="en-US" sz="1899">
                <a:solidFill>
                  <a:srgbClr val="000000"/>
                </a:solidFill>
                <a:latin typeface="Canva Sans"/>
              </a:rPr>
              <a:t>RSE: 1.79</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631217" y="-248565"/>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2">
              <a:alphaModFix amt="42000"/>
            </a:blip>
            <a:stretch>
              <a:fillRect l="0" t="0" r="0" b="0"/>
            </a:stretch>
          </a:blipFill>
        </p:spPr>
      </p:sp>
      <p:sp>
        <p:nvSpPr>
          <p:cNvPr name="Freeform 3" id="3"/>
          <p:cNvSpPr/>
          <p:nvPr/>
        </p:nvSpPr>
        <p:spPr>
          <a:xfrm flipH="false" flipV="false" rot="0">
            <a:off x="-1199058" y="-271638"/>
            <a:ext cx="10830275" cy="10830275"/>
          </a:xfrm>
          <a:custGeom>
            <a:avLst/>
            <a:gdLst/>
            <a:ahLst/>
            <a:cxnLst/>
            <a:rect r="r" b="b" t="t" l="l"/>
            <a:pathLst>
              <a:path h="10830275" w="10830275">
                <a:moveTo>
                  <a:pt x="0" y="0"/>
                </a:moveTo>
                <a:lnTo>
                  <a:pt x="10830275" y="0"/>
                </a:lnTo>
                <a:lnTo>
                  <a:pt x="10830275" y="10830276"/>
                </a:lnTo>
                <a:lnTo>
                  <a:pt x="0" y="10830276"/>
                </a:lnTo>
                <a:lnTo>
                  <a:pt x="0" y="0"/>
                </a:lnTo>
                <a:close/>
              </a:path>
            </a:pathLst>
          </a:custGeom>
          <a:blipFill>
            <a:blip r:embed="rId2">
              <a:alphaModFix amt="42000"/>
            </a:blip>
            <a:stretch>
              <a:fillRect l="0" t="0" r="0" b="0"/>
            </a:stretch>
          </a:blipFill>
        </p:spPr>
      </p:sp>
      <p:sp>
        <p:nvSpPr>
          <p:cNvPr name="TextBox 4" id="4"/>
          <p:cNvSpPr txBox="true"/>
          <p:nvPr/>
        </p:nvSpPr>
        <p:spPr>
          <a:xfrm rot="0">
            <a:off x="1028700" y="1023870"/>
            <a:ext cx="16230600" cy="1520208"/>
          </a:xfrm>
          <a:prstGeom prst="rect">
            <a:avLst/>
          </a:prstGeom>
        </p:spPr>
        <p:txBody>
          <a:bodyPr anchor="t" rtlCol="false" tIns="0" lIns="0" bIns="0" rIns="0">
            <a:spAutoFit/>
          </a:bodyPr>
          <a:lstStyle/>
          <a:p>
            <a:pPr algn="ctr">
              <a:lnSpc>
                <a:spcPts val="11698"/>
              </a:lnSpc>
            </a:pPr>
            <a:r>
              <a:rPr lang="en-US" sz="11036">
                <a:solidFill>
                  <a:srgbClr val="FFFFFF"/>
                </a:solidFill>
                <a:latin typeface="Yearbook Solid"/>
              </a:rPr>
              <a:t>references</a:t>
            </a:r>
          </a:p>
        </p:txBody>
      </p:sp>
      <p:sp>
        <p:nvSpPr>
          <p:cNvPr name="TextBox 5" id="5"/>
          <p:cNvSpPr txBox="true"/>
          <p:nvPr/>
        </p:nvSpPr>
        <p:spPr>
          <a:xfrm rot="0">
            <a:off x="1028700" y="3111214"/>
            <a:ext cx="16230600" cy="976631"/>
          </a:xfrm>
          <a:prstGeom prst="rect">
            <a:avLst/>
          </a:prstGeom>
        </p:spPr>
        <p:txBody>
          <a:bodyPr anchor="t" rtlCol="false" tIns="0" lIns="0" bIns="0" rIns="0">
            <a:spAutoFit/>
          </a:bodyPr>
          <a:lstStyle/>
          <a:p>
            <a:pPr>
              <a:lnSpc>
                <a:spcPts val="3919"/>
              </a:lnSpc>
              <a:spcBef>
                <a:spcPct val="0"/>
              </a:spcBef>
            </a:pPr>
            <a:r>
              <a:rPr lang="en-US" sz="2799">
                <a:solidFill>
                  <a:srgbClr val="FFFFFF"/>
                </a:solidFill>
                <a:latin typeface="Canva Sans"/>
              </a:rPr>
              <a:t>Olalekan, G. (n.d.). UEFA Champions League 2021/22 [Data set]. Kaggle. </a:t>
            </a:r>
            <a:r>
              <a:rPr lang="en-US" sz="2799" u="sng">
                <a:solidFill>
                  <a:srgbClr val="FFFFFF"/>
                </a:solidFill>
                <a:latin typeface="Canva Sans"/>
                <a:hlinkClick r:id="rId3" tooltip="https://www.kaggle.com/datasets/ganiyuolalekan/uefa-champions-league-202122/data"/>
              </a:rPr>
              <a:t>https://www.kaggle.com/datasets/ganiyuolalekan/uefa-champions-league-202122/data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6370" r="0" b="-36370"/>
            </a:stretch>
          </a:blipFill>
        </p:spPr>
      </p:sp>
      <p:sp>
        <p:nvSpPr>
          <p:cNvPr name="Freeform 3" id="3"/>
          <p:cNvSpPr/>
          <p:nvPr/>
        </p:nvSpPr>
        <p:spPr>
          <a:xfrm flipH="false" flipV="false" rot="0">
            <a:off x="-285407"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sp>
        <p:nvSpPr>
          <p:cNvPr name="Freeform 4" id="4"/>
          <p:cNvSpPr/>
          <p:nvPr/>
        </p:nvSpPr>
        <p:spPr>
          <a:xfrm flipH="false" flipV="false" rot="0">
            <a:off x="10430390"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grpSp>
        <p:nvGrpSpPr>
          <p:cNvPr name="Group 5" id="5"/>
          <p:cNvGrpSpPr/>
          <p:nvPr/>
        </p:nvGrpSpPr>
        <p:grpSpPr>
          <a:xfrm rot="0">
            <a:off x="1028700" y="799798"/>
            <a:ext cx="16230600" cy="8628535"/>
            <a:chOff x="0" y="0"/>
            <a:chExt cx="4274726" cy="2272536"/>
          </a:xfrm>
        </p:grpSpPr>
        <p:sp>
          <p:nvSpPr>
            <p:cNvPr name="Freeform 6" id="6"/>
            <p:cNvSpPr/>
            <p:nvPr/>
          </p:nvSpPr>
          <p:spPr>
            <a:xfrm flipH="false" flipV="false" rot="0">
              <a:off x="0" y="0"/>
              <a:ext cx="4274726" cy="2272536"/>
            </a:xfrm>
            <a:custGeom>
              <a:avLst/>
              <a:gdLst/>
              <a:ahLst/>
              <a:cxnLst/>
              <a:rect r="r" b="b" t="t" l="l"/>
              <a:pathLst>
                <a:path h="2272536" w="4274726">
                  <a:moveTo>
                    <a:pt x="24327" y="0"/>
                  </a:moveTo>
                  <a:lnTo>
                    <a:pt x="4250399" y="0"/>
                  </a:lnTo>
                  <a:cubicBezTo>
                    <a:pt x="4263834" y="0"/>
                    <a:pt x="4274726" y="10891"/>
                    <a:pt x="4274726" y="24327"/>
                  </a:cubicBezTo>
                  <a:lnTo>
                    <a:pt x="4274726" y="2248209"/>
                  </a:lnTo>
                  <a:cubicBezTo>
                    <a:pt x="4274726" y="2261645"/>
                    <a:pt x="4263834" y="2272536"/>
                    <a:pt x="4250399" y="2272536"/>
                  </a:cubicBezTo>
                  <a:lnTo>
                    <a:pt x="24327" y="2272536"/>
                  </a:lnTo>
                  <a:cubicBezTo>
                    <a:pt x="10891" y="2272536"/>
                    <a:pt x="0" y="2261645"/>
                    <a:pt x="0" y="2248209"/>
                  </a:cubicBezTo>
                  <a:lnTo>
                    <a:pt x="0" y="24327"/>
                  </a:lnTo>
                  <a:cubicBezTo>
                    <a:pt x="0" y="10891"/>
                    <a:pt x="10891" y="0"/>
                    <a:pt x="24327" y="0"/>
                  </a:cubicBezTo>
                  <a:close/>
                </a:path>
              </a:pathLst>
            </a:custGeom>
            <a:solidFill>
              <a:srgbClr val="F5CAB3"/>
            </a:solidFill>
          </p:spPr>
        </p:sp>
        <p:sp>
          <p:nvSpPr>
            <p:cNvPr name="TextBox 7" id="7"/>
            <p:cNvSpPr txBox="true"/>
            <p:nvPr/>
          </p:nvSpPr>
          <p:spPr>
            <a:xfrm>
              <a:off x="0" y="-38100"/>
              <a:ext cx="4274726" cy="231063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08544" y="1653257"/>
            <a:ext cx="7759210" cy="1408952"/>
          </a:xfrm>
          <a:prstGeom prst="rect">
            <a:avLst/>
          </a:prstGeom>
        </p:spPr>
        <p:txBody>
          <a:bodyPr anchor="t" rtlCol="false" tIns="0" lIns="0" bIns="0" rIns="0">
            <a:spAutoFit/>
          </a:bodyPr>
          <a:lstStyle/>
          <a:p>
            <a:pPr algn="ctr">
              <a:lnSpc>
                <a:spcPts val="10744"/>
              </a:lnSpc>
            </a:pPr>
            <a:r>
              <a:rPr lang="en-US" sz="10136">
                <a:solidFill>
                  <a:srgbClr val="000000"/>
                </a:solidFill>
                <a:latin typeface="Yearbook Solid"/>
              </a:rPr>
              <a:t>objectives</a:t>
            </a:r>
          </a:p>
        </p:txBody>
      </p:sp>
      <p:sp>
        <p:nvSpPr>
          <p:cNvPr name="TextBox 9" id="9"/>
          <p:cNvSpPr txBox="true"/>
          <p:nvPr/>
        </p:nvSpPr>
        <p:spPr>
          <a:xfrm rot="0">
            <a:off x="2153752" y="3521612"/>
            <a:ext cx="13980496" cy="3594622"/>
          </a:xfrm>
          <a:prstGeom prst="rect">
            <a:avLst/>
          </a:prstGeom>
        </p:spPr>
        <p:txBody>
          <a:bodyPr anchor="t" rtlCol="false" tIns="0" lIns="0" bIns="0" rIns="0">
            <a:spAutoFit/>
          </a:bodyPr>
          <a:lstStyle/>
          <a:p>
            <a:pPr marL="518160" indent="-259080" lvl="1">
              <a:lnSpc>
                <a:spcPts val="4800"/>
              </a:lnSpc>
              <a:buFont typeface="Arial"/>
              <a:buChar char="•"/>
            </a:pPr>
            <a:r>
              <a:rPr lang="en-US" sz="2400">
                <a:solidFill>
                  <a:srgbClr val="000000"/>
                </a:solidFill>
                <a:latin typeface="Canva Sans"/>
              </a:rPr>
              <a:t>Develop a multiple linear regression model to predict the win percentage of teams for their future games based on their past performance in the UEFA Champions League 2021/22 season.</a:t>
            </a:r>
          </a:p>
          <a:p>
            <a:pPr>
              <a:lnSpc>
                <a:spcPts val="4800"/>
              </a:lnSpc>
            </a:pPr>
          </a:p>
          <a:p>
            <a:pPr marL="518160" indent="-259080" lvl="1">
              <a:lnSpc>
                <a:spcPts val="4800"/>
              </a:lnSpc>
              <a:buFont typeface="Arial"/>
              <a:buChar char="•"/>
            </a:pPr>
            <a:r>
              <a:rPr lang="en-US" sz="2400">
                <a:solidFill>
                  <a:srgbClr val="000000"/>
                </a:solidFill>
                <a:latin typeface="Canva Sans"/>
              </a:rPr>
              <a:t>Extend the analysis to include a model predicting possession percentage, recognizing its importance as a major contributing factor to winning in soccer.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1173">
            <a:off x="-594466" y="-1152393"/>
            <a:ext cx="19476932" cy="12591786"/>
          </a:xfrm>
          <a:custGeom>
            <a:avLst/>
            <a:gdLst/>
            <a:ahLst/>
            <a:cxnLst/>
            <a:rect r="r" b="b" t="t" l="l"/>
            <a:pathLst>
              <a:path h="12591786" w="19476932">
                <a:moveTo>
                  <a:pt x="1346204" y="0"/>
                </a:moveTo>
                <a:lnTo>
                  <a:pt x="19476932" y="2393251"/>
                </a:lnTo>
                <a:lnTo>
                  <a:pt x="18130728" y="12591786"/>
                </a:lnTo>
                <a:lnTo>
                  <a:pt x="0" y="10198535"/>
                </a:lnTo>
                <a:lnTo>
                  <a:pt x="1346204" y="0"/>
                </a:lnTo>
                <a:close/>
              </a:path>
            </a:pathLst>
          </a:custGeom>
          <a:blipFill>
            <a:blip r:embed="rId3"/>
            <a:stretch>
              <a:fillRect l="0" t="-17491" r="0" b="-17491"/>
            </a:stretch>
          </a:blipFill>
        </p:spPr>
      </p:sp>
      <p:sp>
        <p:nvSpPr>
          <p:cNvPr name="Freeform 3" id="3"/>
          <p:cNvSpPr/>
          <p:nvPr/>
        </p:nvSpPr>
        <p:spPr>
          <a:xfrm flipH="false" flipV="false" rot="0">
            <a:off x="-285407"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sp>
        <p:nvSpPr>
          <p:cNvPr name="Freeform 4" id="4"/>
          <p:cNvSpPr/>
          <p:nvPr/>
        </p:nvSpPr>
        <p:spPr>
          <a:xfrm flipH="false" flipV="false" rot="0">
            <a:off x="10430390"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grpSp>
        <p:nvGrpSpPr>
          <p:cNvPr name="Group 5" id="5"/>
          <p:cNvGrpSpPr/>
          <p:nvPr/>
        </p:nvGrpSpPr>
        <p:grpSpPr>
          <a:xfrm rot="0">
            <a:off x="1028700" y="1196518"/>
            <a:ext cx="16230600" cy="8061782"/>
            <a:chOff x="0" y="0"/>
            <a:chExt cx="4274726" cy="2123268"/>
          </a:xfrm>
        </p:grpSpPr>
        <p:sp>
          <p:nvSpPr>
            <p:cNvPr name="Freeform 6" id="6"/>
            <p:cNvSpPr/>
            <p:nvPr/>
          </p:nvSpPr>
          <p:spPr>
            <a:xfrm flipH="false" flipV="false" rot="0">
              <a:off x="0" y="0"/>
              <a:ext cx="4274726" cy="2123268"/>
            </a:xfrm>
            <a:custGeom>
              <a:avLst/>
              <a:gdLst/>
              <a:ahLst/>
              <a:cxnLst/>
              <a:rect r="r" b="b" t="t" l="l"/>
              <a:pathLst>
                <a:path h="2123268" w="4274726">
                  <a:moveTo>
                    <a:pt x="24327" y="0"/>
                  </a:moveTo>
                  <a:lnTo>
                    <a:pt x="4250399" y="0"/>
                  </a:lnTo>
                  <a:cubicBezTo>
                    <a:pt x="4263834" y="0"/>
                    <a:pt x="4274726" y="10891"/>
                    <a:pt x="4274726" y="24327"/>
                  </a:cubicBezTo>
                  <a:lnTo>
                    <a:pt x="4274726" y="2098941"/>
                  </a:lnTo>
                  <a:cubicBezTo>
                    <a:pt x="4274726" y="2112376"/>
                    <a:pt x="4263834" y="2123268"/>
                    <a:pt x="4250399" y="2123268"/>
                  </a:cubicBezTo>
                  <a:lnTo>
                    <a:pt x="24327" y="2123268"/>
                  </a:lnTo>
                  <a:cubicBezTo>
                    <a:pt x="10891" y="2123268"/>
                    <a:pt x="0" y="2112376"/>
                    <a:pt x="0" y="2098941"/>
                  </a:cubicBezTo>
                  <a:lnTo>
                    <a:pt x="0" y="24327"/>
                  </a:lnTo>
                  <a:cubicBezTo>
                    <a:pt x="0" y="10891"/>
                    <a:pt x="10891" y="0"/>
                    <a:pt x="24327" y="0"/>
                  </a:cubicBezTo>
                  <a:close/>
                </a:path>
              </a:pathLst>
            </a:custGeom>
            <a:solidFill>
              <a:srgbClr val="9F7C8E"/>
            </a:solidFill>
          </p:spPr>
        </p:sp>
        <p:sp>
          <p:nvSpPr>
            <p:cNvPr name="TextBox 7" id="7"/>
            <p:cNvSpPr txBox="true"/>
            <p:nvPr/>
          </p:nvSpPr>
          <p:spPr>
            <a:xfrm>
              <a:off x="0" y="-38100"/>
              <a:ext cx="4274726" cy="216136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815683"/>
            <a:ext cx="7759210" cy="1408952"/>
          </a:xfrm>
          <a:prstGeom prst="rect">
            <a:avLst/>
          </a:prstGeom>
        </p:spPr>
        <p:txBody>
          <a:bodyPr anchor="t" rtlCol="false" tIns="0" lIns="0" bIns="0" rIns="0">
            <a:spAutoFit/>
          </a:bodyPr>
          <a:lstStyle/>
          <a:p>
            <a:pPr algn="ctr">
              <a:lnSpc>
                <a:spcPts val="10744"/>
              </a:lnSpc>
            </a:pPr>
            <a:r>
              <a:rPr lang="en-US" sz="10136">
                <a:solidFill>
                  <a:srgbClr val="000000"/>
                </a:solidFill>
                <a:latin typeface="Yearbook Solid"/>
              </a:rPr>
              <a:t>DATASET</a:t>
            </a:r>
          </a:p>
        </p:txBody>
      </p:sp>
      <p:sp>
        <p:nvSpPr>
          <p:cNvPr name="TextBox 9" id="9"/>
          <p:cNvSpPr txBox="true"/>
          <p:nvPr/>
        </p:nvSpPr>
        <p:spPr>
          <a:xfrm rot="0">
            <a:off x="1892644" y="3353073"/>
            <a:ext cx="14123625" cy="5580411"/>
          </a:xfrm>
          <a:prstGeom prst="rect">
            <a:avLst/>
          </a:prstGeom>
        </p:spPr>
        <p:txBody>
          <a:bodyPr anchor="t" rtlCol="false" tIns="0" lIns="0" bIns="0" rIns="0">
            <a:spAutoFit/>
          </a:bodyPr>
          <a:lstStyle/>
          <a:p>
            <a:pPr marL="496571" indent="-248285" lvl="1">
              <a:lnSpc>
                <a:spcPts val="3450"/>
              </a:lnSpc>
              <a:buFont typeface="Arial"/>
              <a:buChar char="•"/>
            </a:pPr>
            <a:r>
              <a:rPr lang="en-US" sz="2300">
                <a:solidFill>
                  <a:srgbClr val="000000"/>
                </a:solidFill>
                <a:latin typeface="Canva Sans"/>
              </a:rPr>
              <a:t>The dataset contains 32 rows and 66 c</a:t>
            </a:r>
            <a:r>
              <a:rPr lang="en-US" sz="2300">
                <a:solidFill>
                  <a:srgbClr val="000000"/>
                </a:solidFill>
                <a:latin typeface="Canva Sans"/>
              </a:rPr>
              <a:t>olumns.</a:t>
            </a:r>
          </a:p>
          <a:p>
            <a:pPr>
              <a:lnSpc>
                <a:spcPts val="3450"/>
              </a:lnSpc>
            </a:pPr>
          </a:p>
          <a:p>
            <a:pPr marL="496571" indent="-248285" lvl="1">
              <a:lnSpc>
                <a:spcPts val="3450"/>
              </a:lnSpc>
              <a:buFont typeface="Arial"/>
              <a:buChar char="•"/>
            </a:pPr>
            <a:r>
              <a:rPr lang="en-US" sz="2300">
                <a:solidFill>
                  <a:srgbClr val="000000"/>
                </a:solidFill>
                <a:latin typeface="Canva Sans"/>
              </a:rPr>
              <a:t>Each row represents a different soccer team.</a:t>
            </a:r>
          </a:p>
          <a:p>
            <a:pPr>
              <a:lnSpc>
                <a:spcPts val="3450"/>
              </a:lnSpc>
            </a:pPr>
          </a:p>
          <a:p>
            <a:pPr marL="496571" indent="-248285" lvl="1">
              <a:lnSpc>
                <a:spcPts val="3450"/>
              </a:lnSpc>
              <a:buFont typeface="Arial"/>
              <a:buChar char="•"/>
            </a:pPr>
            <a:r>
              <a:rPr lang="en-US" sz="2300">
                <a:solidFill>
                  <a:srgbClr val="000000"/>
                </a:solidFill>
                <a:latin typeface="Canva Sans"/>
              </a:rPr>
              <a:t>The includes data of team names, team codes, wins, draws, losses, total points, qualification status, group, country code, goals, etc.</a:t>
            </a:r>
          </a:p>
          <a:p>
            <a:pPr>
              <a:lnSpc>
                <a:spcPts val="3450"/>
              </a:lnSpc>
            </a:pPr>
          </a:p>
          <a:p>
            <a:pPr marL="496571" indent="-248285" lvl="1">
              <a:lnSpc>
                <a:spcPts val="3450"/>
              </a:lnSpc>
              <a:buFont typeface="Arial"/>
              <a:buChar char="•"/>
            </a:pPr>
            <a:r>
              <a:rPr lang="en-US" sz="2300">
                <a:solidFill>
                  <a:srgbClr val="000000"/>
                </a:solidFill>
                <a:latin typeface="Canva Sans"/>
              </a:rPr>
              <a:t>The dataset covers the historical performance data for each team in group stage for the UEFA Champions League for 2021/22 season. This includes their stage of exit in each of these seasons.</a:t>
            </a:r>
          </a:p>
          <a:p>
            <a:pPr>
              <a:lnSpc>
                <a:spcPts val="3450"/>
              </a:lnSpc>
            </a:pPr>
          </a:p>
          <a:p>
            <a:pPr marL="496571" indent="-248285" lvl="1">
              <a:lnSpc>
                <a:spcPts val="3450"/>
              </a:lnSpc>
              <a:buFont typeface="Arial"/>
              <a:buChar char="•"/>
            </a:pPr>
            <a:r>
              <a:rPr lang="en-US" sz="2300">
                <a:solidFill>
                  <a:srgbClr val="000000"/>
                </a:solidFill>
                <a:latin typeface="Canva Sans"/>
              </a:rPr>
              <a:t>We fixed data-types, dropped irrelevant columns and created a win percentage column in a new dataset.</a:t>
            </a:r>
          </a:p>
          <a:p>
            <a:pPr algn="ctr">
              <a:lnSpc>
                <a:spcPts val="255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51173">
            <a:off x="-594466" y="-1152393"/>
            <a:ext cx="19476932" cy="12591786"/>
          </a:xfrm>
          <a:custGeom>
            <a:avLst/>
            <a:gdLst/>
            <a:ahLst/>
            <a:cxnLst/>
            <a:rect r="r" b="b" t="t" l="l"/>
            <a:pathLst>
              <a:path h="12591786" w="19476932">
                <a:moveTo>
                  <a:pt x="1346204" y="0"/>
                </a:moveTo>
                <a:lnTo>
                  <a:pt x="19476932" y="2393251"/>
                </a:lnTo>
                <a:lnTo>
                  <a:pt x="18130728" y="12591786"/>
                </a:lnTo>
                <a:lnTo>
                  <a:pt x="0" y="10198535"/>
                </a:lnTo>
                <a:lnTo>
                  <a:pt x="1346204" y="0"/>
                </a:lnTo>
                <a:close/>
              </a:path>
            </a:pathLst>
          </a:custGeom>
          <a:blipFill>
            <a:blip r:embed="rId3"/>
            <a:stretch>
              <a:fillRect l="0" t="-17491" r="0" b="-17491"/>
            </a:stretch>
          </a:blipFill>
        </p:spPr>
      </p:sp>
      <p:sp>
        <p:nvSpPr>
          <p:cNvPr name="Freeform 3" id="3"/>
          <p:cNvSpPr/>
          <p:nvPr/>
        </p:nvSpPr>
        <p:spPr>
          <a:xfrm flipH="false" flipV="false" rot="0">
            <a:off x="-285407"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sp>
        <p:nvSpPr>
          <p:cNvPr name="Freeform 4" id="4"/>
          <p:cNvSpPr/>
          <p:nvPr/>
        </p:nvSpPr>
        <p:spPr>
          <a:xfrm flipH="false" flipV="false" rot="0">
            <a:off x="10430390" y="-310471"/>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4"/>
            <a:stretch>
              <a:fillRect l="0" t="0" r="0" b="0"/>
            </a:stretch>
          </a:blipFill>
        </p:spPr>
      </p:sp>
      <p:grpSp>
        <p:nvGrpSpPr>
          <p:cNvPr name="Group 5" id="5"/>
          <p:cNvGrpSpPr/>
          <p:nvPr/>
        </p:nvGrpSpPr>
        <p:grpSpPr>
          <a:xfrm rot="0">
            <a:off x="1028700" y="1196518"/>
            <a:ext cx="16230600" cy="8613115"/>
            <a:chOff x="0" y="0"/>
            <a:chExt cx="4274726" cy="2268475"/>
          </a:xfrm>
        </p:grpSpPr>
        <p:sp>
          <p:nvSpPr>
            <p:cNvPr name="Freeform 6" id="6"/>
            <p:cNvSpPr/>
            <p:nvPr/>
          </p:nvSpPr>
          <p:spPr>
            <a:xfrm flipH="false" flipV="false" rot="0">
              <a:off x="0" y="0"/>
              <a:ext cx="4274726" cy="2268475"/>
            </a:xfrm>
            <a:custGeom>
              <a:avLst/>
              <a:gdLst/>
              <a:ahLst/>
              <a:cxnLst/>
              <a:rect r="r" b="b" t="t" l="l"/>
              <a:pathLst>
                <a:path h="2268475" w="4274726">
                  <a:moveTo>
                    <a:pt x="24327" y="0"/>
                  </a:moveTo>
                  <a:lnTo>
                    <a:pt x="4250399" y="0"/>
                  </a:lnTo>
                  <a:cubicBezTo>
                    <a:pt x="4263834" y="0"/>
                    <a:pt x="4274726" y="10891"/>
                    <a:pt x="4274726" y="24327"/>
                  </a:cubicBezTo>
                  <a:lnTo>
                    <a:pt x="4274726" y="2244148"/>
                  </a:lnTo>
                  <a:cubicBezTo>
                    <a:pt x="4274726" y="2257583"/>
                    <a:pt x="4263834" y="2268475"/>
                    <a:pt x="4250399" y="2268475"/>
                  </a:cubicBezTo>
                  <a:lnTo>
                    <a:pt x="24327" y="2268475"/>
                  </a:lnTo>
                  <a:cubicBezTo>
                    <a:pt x="17875" y="2268475"/>
                    <a:pt x="11687" y="2265912"/>
                    <a:pt x="7125" y="2261350"/>
                  </a:cubicBezTo>
                  <a:cubicBezTo>
                    <a:pt x="2563" y="2256787"/>
                    <a:pt x="0" y="2250600"/>
                    <a:pt x="0" y="2244148"/>
                  </a:cubicBezTo>
                  <a:lnTo>
                    <a:pt x="0" y="24327"/>
                  </a:lnTo>
                  <a:cubicBezTo>
                    <a:pt x="0" y="10891"/>
                    <a:pt x="10891" y="0"/>
                    <a:pt x="24327" y="0"/>
                  </a:cubicBezTo>
                  <a:close/>
                </a:path>
              </a:pathLst>
            </a:custGeom>
            <a:solidFill>
              <a:srgbClr val="A1B2C2"/>
            </a:solidFill>
          </p:spPr>
        </p:sp>
        <p:sp>
          <p:nvSpPr>
            <p:cNvPr name="TextBox 7" id="7"/>
            <p:cNvSpPr txBox="true"/>
            <p:nvPr/>
          </p:nvSpPr>
          <p:spPr>
            <a:xfrm>
              <a:off x="0" y="-38100"/>
              <a:ext cx="4274726" cy="230657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25444" y="1815683"/>
            <a:ext cx="9856284" cy="1408952"/>
          </a:xfrm>
          <a:prstGeom prst="rect">
            <a:avLst/>
          </a:prstGeom>
        </p:spPr>
        <p:txBody>
          <a:bodyPr anchor="t" rtlCol="false" tIns="0" lIns="0" bIns="0" rIns="0">
            <a:spAutoFit/>
          </a:bodyPr>
          <a:lstStyle/>
          <a:p>
            <a:pPr algn="ctr">
              <a:lnSpc>
                <a:spcPts val="10744"/>
              </a:lnSpc>
            </a:pPr>
            <a:r>
              <a:rPr lang="en-US" sz="10136">
                <a:solidFill>
                  <a:srgbClr val="000000"/>
                </a:solidFill>
                <a:latin typeface="Yearbook Solid"/>
              </a:rPr>
              <a:t>METHODOLOGY</a:t>
            </a:r>
          </a:p>
        </p:txBody>
      </p:sp>
      <p:sp>
        <p:nvSpPr>
          <p:cNvPr name="TextBox 9" id="9"/>
          <p:cNvSpPr txBox="true"/>
          <p:nvPr/>
        </p:nvSpPr>
        <p:spPr>
          <a:xfrm rot="0">
            <a:off x="1892644" y="3353073"/>
            <a:ext cx="14123625" cy="6456560"/>
          </a:xfrm>
          <a:prstGeom prst="rect">
            <a:avLst/>
          </a:prstGeom>
        </p:spPr>
        <p:txBody>
          <a:bodyPr anchor="t" rtlCol="false" tIns="0" lIns="0" bIns="0" rIns="0">
            <a:spAutoFit/>
          </a:bodyPr>
          <a:lstStyle/>
          <a:p>
            <a:pPr marL="496571" indent="-248285" lvl="1">
              <a:lnSpc>
                <a:spcPts val="3450"/>
              </a:lnSpc>
              <a:buFont typeface="Arial"/>
              <a:buChar char="•"/>
            </a:pPr>
            <a:r>
              <a:rPr lang="en-US" sz="2300">
                <a:solidFill>
                  <a:srgbClr val="000000"/>
                </a:solidFill>
                <a:latin typeface="Canva Sans"/>
              </a:rPr>
              <a:t>Model Selection:</a:t>
            </a:r>
          </a:p>
          <a:p>
            <a:pPr marL="1489712" indent="-372428" lvl="3">
              <a:lnSpc>
                <a:spcPts val="3450"/>
              </a:lnSpc>
              <a:buAutoNum type="romanLcPeriod" startAt="1"/>
            </a:pPr>
            <a:r>
              <a:rPr lang="en-US" sz="2300">
                <a:solidFill>
                  <a:srgbClr val="000000"/>
                </a:solidFill>
                <a:latin typeface="Canva Sans"/>
              </a:rPr>
              <a:t>Step-wise Model Selection</a:t>
            </a:r>
          </a:p>
          <a:p>
            <a:pPr marL="1489712" indent="-372428" lvl="3">
              <a:lnSpc>
                <a:spcPts val="3450"/>
              </a:lnSpc>
              <a:buAutoNum type="romanLcPeriod" startAt="1"/>
            </a:pPr>
            <a:r>
              <a:rPr lang="en-US" sz="2300">
                <a:solidFill>
                  <a:srgbClr val="000000"/>
                </a:solidFill>
                <a:latin typeface="Canva Sans"/>
              </a:rPr>
              <a:t>Forward Model Selection</a:t>
            </a:r>
          </a:p>
          <a:p>
            <a:pPr marL="1489712" indent="-372428" lvl="3">
              <a:lnSpc>
                <a:spcPts val="3450"/>
              </a:lnSpc>
              <a:buAutoNum type="romanLcPeriod" startAt="1"/>
            </a:pPr>
            <a:r>
              <a:rPr lang="en-US" sz="2300">
                <a:solidFill>
                  <a:srgbClr val="000000"/>
                </a:solidFill>
                <a:latin typeface="Canva Sans"/>
              </a:rPr>
              <a:t>Backward Model Selection</a:t>
            </a:r>
          </a:p>
          <a:p>
            <a:pPr marL="1489712" indent="-372428" lvl="3">
              <a:lnSpc>
                <a:spcPts val="3450"/>
              </a:lnSpc>
              <a:buAutoNum type="romanLcPeriod" startAt="1"/>
            </a:pPr>
            <a:r>
              <a:rPr lang="en-US" sz="2300">
                <a:solidFill>
                  <a:srgbClr val="000000"/>
                </a:solidFill>
                <a:latin typeface="Canva Sans"/>
              </a:rPr>
              <a:t>Best Subset Model Selection</a:t>
            </a:r>
          </a:p>
          <a:p>
            <a:pPr>
              <a:lnSpc>
                <a:spcPts val="3450"/>
              </a:lnSpc>
            </a:pPr>
          </a:p>
          <a:p>
            <a:pPr marL="496571" indent="-248285" lvl="1">
              <a:lnSpc>
                <a:spcPts val="3450"/>
              </a:lnSpc>
              <a:buFont typeface="Arial"/>
              <a:buChar char="•"/>
            </a:pPr>
            <a:r>
              <a:rPr lang="en-US" sz="2300">
                <a:solidFill>
                  <a:srgbClr val="000000"/>
                </a:solidFill>
                <a:latin typeface="Canva Sans"/>
              </a:rPr>
              <a:t>Interaction &amp; Higher Model Analysis</a:t>
            </a:r>
          </a:p>
          <a:p>
            <a:pPr>
              <a:lnSpc>
                <a:spcPts val="3450"/>
              </a:lnSpc>
            </a:pPr>
          </a:p>
          <a:p>
            <a:pPr marL="496571" indent="-248285" lvl="1">
              <a:lnSpc>
                <a:spcPts val="3450"/>
              </a:lnSpc>
              <a:buFont typeface="Arial"/>
              <a:buChar char="•"/>
            </a:pPr>
            <a:r>
              <a:rPr lang="en-US" sz="2300">
                <a:solidFill>
                  <a:srgbClr val="000000"/>
                </a:solidFill>
                <a:latin typeface="Canva Sans"/>
              </a:rPr>
              <a:t>Assumption Checks:</a:t>
            </a:r>
          </a:p>
          <a:p>
            <a:pPr marL="1489712" indent="-372428" lvl="3">
              <a:lnSpc>
                <a:spcPts val="3450"/>
              </a:lnSpc>
              <a:buAutoNum type="romanLcPeriod" startAt="1"/>
            </a:pPr>
            <a:r>
              <a:rPr lang="en-US" sz="2300">
                <a:solidFill>
                  <a:srgbClr val="000000"/>
                </a:solidFill>
                <a:latin typeface="Canva Sans"/>
              </a:rPr>
              <a:t>Multicollinearity</a:t>
            </a:r>
          </a:p>
          <a:p>
            <a:pPr marL="1489712" indent="-372428" lvl="3">
              <a:lnSpc>
                <a:spcPts val="3450"/>
              </a:lnSpc>
              <a:buAutoNum type="romanLcPeriod" startAt="1"/>
            </a:pPr>
            <a:r>
              <a:rPr lang="en-US" sz="2300">
                <a:solidFill>
                  <a:srgbClr val="000000"/>
                </a:solidFill>
                <a:latin typeface="Canva Sans"/>
              </a:rPr>
              <a:t>Equal Variance</a:t>
            </a:r>
          </a:p>
          <a:p>
            <a:pPr marL="1489712" indent="-372428" lvl="3">
              <a:lnSpc>
                <a:spcPts val="3450"/>
              </a:lnSpc>
              <a:buAutoNum type="romanLcPeriod" startAt="1"/>
            </a:pPr>
            <a:r>
              <a:rPr lang="en-US" sz="2300">
                <a:solidFill>
                  <a:srgbClr val="000000"/>
                </a:solidFill>
                <a:latin typeface="Canva Sans"/>
              </a:rPr>
              <a:t>Linearity</a:t>
            </a:r>
          </a:p>
          <a:p>
            <a:pPr marL="1489712" indent="-372428" lvl="3">
              <a:lnSpc>
                <a:spcPts val="3450"/>
              </a:lnSpc>
              <a:buAutoNum type="romanLcPeriod" startAt="1"/>
            </a:pPr>
            <a:r>
              <a:rPr lang="en-US" sz="2300">
                <a:solidFill>
                  <a:srgbClr val="000000"/>
                </a:solidFill>
                <a:latin typeface="Canva Sans"/>
              </a:rPr>
              <a:t>Normality</a:t>
            </a:r>
          </a:p>
          <a:p>
            <a:pPr marL="1489712" indent="-372428" lvl="3">
              <a:lnSpc>
                <a:spcPts val="3450"/>
              </a:lnSpc>
              <a:buAutoNum type="romanLcPeriod" startAt="1"/>
            </a:pPr>
            <a:r>
              <a:rPr lang="en-US" sz="2300">
                <a:solidFill>
                  <a:srgbClr val="000000"/>
                </a:solidFill>
                <a:latin typeface="Canva Sans"/>
              </a:rPr>
              <a:t>Outliers</a:t>
            </a:r>
          </a:p>
          <a:p>
            <a:pPr algn="ctr">
              <a:lnSpc>
                <a:spcPts val="255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239507" y="2675644"/>
            <a:ext cx="10344103" cy="6383790"/>
          </a:xfrm>
          <a:custGeom>
            <a:avLst/>
            <a:gdLst/>
            <a:ahLst/>
            <a:cxnLst/>
            <a:rect r="r" b="b" t="t" l="l"/>
            <a:pathLst>
              <a:path h="6383790" w="10344103">
                <a:moveTo>
                  <a:pt x="0" y="0"/>
                </a:moveTo>
                <a:lnTo>
                  <a:pt x="10344103" y="0"/>
                </a:lnTo>
                <a:lnTo>
                  <a:pt x="10344103" y="6383790"/>
                </a:lnTo>
                <a:lnTo>
                  <a:pt x="0" y="6383790"/>
                </a:lnTo>
                <a:lnTo>
                  <a:pt x="0" y="0"/>
                </a:lnTo>
                <a:close/>
              </a:path>
            </a:pathLst>
          </a:custGeom>
          <a:blipFill>
            <a:blip r:embed="rId4"/>
            <a:stretch>
              <a:fillRect l="0" t="0" r="0" b="0"/>
            </a:stretch>
          </a:blipFill>
        </p:spPr>
      </p:sp>
      <p:sp>
        <p:nvSpPr>
          <p:cNvPr name="Freeform 8" id="8"/>
          <p:cNvSpPr/>
          <p:nvPr/>
        </p:nvSpPr>
        <p:spPr>
          <a:xfrm flipH="false" flipV="false" rot="0">
            <a:off x="11156113" y="3937803"/>
            <a:ext cx="6873166" cy="3859472"/>
          </a:xfrm>
          <a:custGeom>
            <a:avLst/>
            <a:gdLst/>
            <a:ahLst/>
            <a:cxnLst/>
            <a:rect r="r" b="b" t="t" l="l"/>
            <a:pathLst>
              <a:path h="3859472" w="6873166">
                <a:moveTo>
                  <a:pt x="0" y="0"/>
                </a:moveTo>
                <a:lnTo>
                  <a:pt x="6873166" y="0"/>
                </a:lnTo>
                <a:lnTo>
                  <a:pt x="6873166" y="3859472"/>
                </a:lnTo>
                <a:lnTo>
                  <a:pt x="0" y="3859472"/>
                </a:lnTo>
                <a:lnTo>
                  <a:pt x="0" y="0"/>
                </a:lnTo>
                <a:close/>
              </a:path>
            </a:pathLst>
          </a:custGeom>
          <a:blipFill>
            <a:blip r:embed="rId5"/>
            <a:stretch>
              <a:fillRect l="0" t="0" r="0" b="0"/>
            </a:stretch>
          </a:blipFill>
        </p:spPr>
      </p:sp>
      <p:sp>
        <p:nvSpPr>
          <p:cNvPr name="TextBox 9" id="9"/>
          <p:cNvSpPr txBox="true"/>
          <p:nvPr/>
        </p:nvSpPr>
        <p:spPr>
          <a:xfrm rot="0">
            <a:off x="1676791" y="536118"/>
            <a:ext cx="14934417" cy="547623"/>
          </a:xfrm>
          <a:prstGeom prst="rect">
            <a:avLst/>
          </a:prstGeom>
        </p:spPr>
        <p:txBody>
          <a:bodyPr anchor="t" rtlCol="false" tIns="0" lIns="0" bIns="0" rIns="0">
            <a:spAutoFit/>
          </a:bodyPr>
          <a:lstStyle/>
          <a:p>
            <a:pPr algn="ctr">
              <a:lnSpc>
                <a:spcPts val="4255"/>
              </a:lnSpc>
            </a:pPr>
            <a:r>
              <a:rPr lang="en-US" sz="4014">
                <a:solidFill>
                  <a:srgbClr val="FFFFFF"/>
                </a:solidFill>
                <a:latin typeface="Yearbook Solid"/>
              </a:rPr>
              <a:t>Two models: Win Percentage and possession percentage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31217" y="-141004"/>
            <a:ext cx="10759770" cy="10784131"/>
            <a:chOff x="0" y="0"/>
            <a:chExt cx="2833849" cy="2840265"/>
          </a:xfrm>
        </p:grpSpPr>
        <p:sp>
          <p:nvSpPr>
            <p:cNvPr name="Freeform 3" id="3"/>
            <p:cNvSpPr/>
            <p:nvPr/>
          </p:nvSpPr>
          <p:spPr>
            <a:xfrm flipH="false" flipV="false" rot="0">
              <a:off x="0" y="0"/>
              <a:ext cx="2833849" cy="2840265"/>
            </a:xfrm>
            <a:custGeom>
              <a:avLst/>
              <a:gdLst/>
              <a:ahLst/>
              <a:cxnLst/>
              <a:rect r="r" b="b" t="t" l="l"/>
              <a:pathLst>
                <a:path h="2840265" w="2833849">
                  <a:moveTo>
                    <a:pt x="0" y="0"/>
                  </a:moveTo>
                  <a:lnTo>
                    <a:pt x="2833849" y="0"/>
                  </a:lnTo>
                  <a:lnTo>
                    <a:pt x="2833849" y="2840265"/>
                  </a:lnTo>
                  <a:lnTo>
                    <a:pt x="0" y="2840265"/>
                  </a:lnTo>
                  <a:close/>
                </a:path>
              </a:pathLst>
            </a:custGeom>
            <a:solidFill>
              <a:srgbClr val="140F0D"/>
            </a:solidFill>
          </p:spPr>
        </p:sp>
        <p:sp>
          <p:nvSpPr>
            <p:cNvPr name="TextBox 4" id="4"/>
            <p:cNvSpPr txBox="true"/>
            <p:nvPr/>
          </p:nvSpPr>
          <p:spPr>
            <a:xfrm>
              <a:off x="0" y="-38100"/>
              <a:ext cx="2833849" cy="2878365"/>
            </a:xfrm>
            <a:prstGeom prst="rect">
              <a:avLst/>
            </a:prstGeom>
          </p:spPr>
          <p:txBody>
            <a:bodyPr anchor="ctr" rtlCol="false" tIns="50800" lIns="50800" bIns="50800" rIns="50800"/>
            <a:lstStyle/>
            <a:p>
              <a:pPr algn="ctr">
                <a:lnSpc>
                  <a:spcPts val="3376"/>
                </a:lnSpc>
              </a:pPr>
            </a:p>
          </p:txBody>
        </p:sp>
      </p:grpSp>
      <p:sp>
        <p:nvSpPr>
          <p:cNvPr name="Freeform 5" id="5"/>
          <p:cNvSpPr/>
          <p:nvPr/>
        </p:nvSpPr>
        <p:spPr>
          <a:xfrm flipH="false" flipV="false" rot="0">
            <a:off x="9595964" y="-154741"/>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2">
              <a:alphaModFix amt="42000"/>
            </a:blip>
            <a:stretch>
              <a:fillRect l="0" t="0" r="0" b="0"/>
            </a:stretch>
          </a:blipFill>
        </p:spPr>
      </p:sp>
      <p:grpSp>
        <p:nvGrpSpPr>
          <p:cNvPr name="Group 6" id="6"/>
          <p:cNvGrpSpPr/>
          <p:nvPr/>
        </p:nvGrpSpPr>
        <p:grpSpPr>
          <a:xfrm rot="0">
            <a:off x="11645985" y="3852736"/>
            <a:ext cx="2176683" cy="2815321"/>
            <a:chOff x="0" y="0"/>
            <a:chExt cx="1268338" cy="1640468"/>
          </a:xfrm>
        </p:grpSpPr>
        <p:sp>
          <p:nvSpPr>
            <p:cNvPr name="Freeform 7" id="7"/>
            <p:cNvSpPr/>
            <p:nvPr/>
          </p:nvSpPr>
          <p:spPr>
            <a:xfrm flipH="false" flipV="false" rot="0">
              <a:off x="0" y="0"/>
              <a:ext cx="1268338" cy="1640468"/>
            </a:xfrm>
            <a:custGeom>
              <a:avLst/>
              <a:gdLst/>
              <a:ahLst/>
              <a:cxnLst/>
              <a:rect r="r" b="b" t="t" l="l"/>
              <a:pathLst>
                <a:path h="1640468" w="1268338">
                  <a:moveTo>
                    <a:pt x="149384" y="0"/>
                  </a:moveTo>
                  <a:lnTo>
                    <a:pt x="1118954" y="0"/>
                  </a:lnTo>
                  <a:cubicBezTo>
                    <a:pt x="1158573" y="0"/>
                    <a:pt x="1196570" y="15739"/>
                    <a:pt x="1224585" y="43753"/>
                  </a:cubicBezTo>
                  <a:cubicBezTo>
                    <a:pt x="1252599" y="71768"/>
                    <a:pt x="1268338" y="109765"/>
                    <a:pt x="1268338" y="149384"/>
                  </a:cubicBezTo>
                  <a:lnTo>
                    <a:pt x="1268338" y="1491084"/>
                  </a:lnTo>
                  <a:cubicBezTo>
                    <a:pt x="1268338" y="1530703"/>
                    <a:pt x="1252599" y="1568699"/>
                    <a:pt x="1224585" y="1596714"/>
                  </a:cubicBezTo>
                  <a:cubicBezTo>
                    <a:pt x="1196570" y="1624729"/>
                    <a:pt x="1158573" y="1640468"/>
                    <a:pt x="1118954" y="1640468"/>
                  </a:cubicBezTo>
                  <a:lnTo>
                    <a:pt x="149384" y="1640468"/>
                  </a:lnTo>
                  <a:cubicBezTo>
                    <a:pt x="109765" y="1640468"/>
                    <a:pt x="71768" y="1624729"/>
                    <a:pt x="43753" y="1596714"/>
                  </a:cubicBezTo>
                  <a:cubicBezTo>
                    <a:pt x="15739" y="1568699"/>
                    <a:pt x="0" y="1530703"/>
                    <a:pt x="0" y="1491084"/>
                  </a:cubicBezTo>
                  <a:lnTo>
                    <a:pt x="0" y="149384"/>
                  </a:lnTo>
                  <a:cubicBezTo>
                    <a:pt x="0" y="109765"/>
                    <a:pt x="15739" y="71768"/>
                    <a:pt x="43753" y="43753"/>
                  </a:cubicBezTo>
                  <a:cubicBezTo>
                    <a:pt x="71768" y="15739"/>
                    <a:pt x="109765" y="0"/>
                    <a:pt x="149384" y="0"/>
                  </a:cubicBezTo>
                  <a:close/>
                </a:path>
              </a:pathLst>
            </a:custGeom>
            <a:solidFill>
              <a:srgbClr val="F5CAB3"/>
            </a:solidFill>
          </p:spPr>
        </p:sp>
        <p:sp>
          <p:nvSpPr>
            <p:cNvPr name="TextBox 8" id="8"/>
            <p:cNvSpPr txBox="true"/>
            <p:nvPr/>
          </p:nvSpPr>
          <p:spPr>
            <a:xfrm>
              <a:off x="0" y="-38100"/>
              <a:ext cx="1268338" cy="1678568"/>
            </a:xfrm>
            <a:prstGeom prst="rect">
              <a:avLst/>
            </a:prstGeom>
          </p:spPr>
          <p:txBody>
            <a:bodyPr anchor="ctr" rtlCol="false" tIns="22961" lIns="22961" bIns="22961" rIns="22961"/>
            <a:lstStyle/>
            <a:p>
              <a:pPr algn="ctr">
                <a:lnSpc>
                  <a:spcPts val="2660"/>
                </a:lnSpc>
              </a:pPr>
            </a:p>
          </p:txBody>
        </p:sp>
      </p:grpSp>
      <p:grpSp>
        <p:nvGrpSpPr>
          <p:cNvPr name="Group 9" id="9"/>
          <p:cNvGrpSpPr/>
          <p:nvPr/>
        </p:nvGrpSpPr>
        <p:grpSpPr>
          <a:xfrm rot="0">
            <a:off x="9985943" y="6945395"/>
            <a:ext cx="2858925" cy="3697732"/>
            <a:chOff x="0" y="0"/>
            <a:chExt cx="1268338" cy="1640468"/>
          </a:xfrm>
        </p:grpSpPr>
        <p:sp>
          <p:nvSpPr>
            <p:cNvPr name="Freeform 10" id="10"/>
            <p:cNvSpPr/>
            <p:nvPr/>
          </p:nvSpPr>
          <p:spPr>
            <a:xfrm flipH="false" flipV="false" rot="0">
              <a:off x="0" y="0"/>
              <a:ext cx="1268338" cy="1640468"/>
            </a:xfrm>
            <a:custGeom>
              <a:avLst/>
              <a:gdLst/>
              <a:ahLst/>
              <a:cxnLst/>
              <a:rect r="r" b="b" t="t" l="l"/>
              <a:pathLst>
                <a:path h="1640468" w="1268338">
                  <a:moveTo>
                    <a:pt x="81239" y="0"/>
                  </a:moveTo>
                  <a:lnTo>
                    <a:pt x="1187098" y="0"/>
                  </a:lnTo>
                  <a:cubicBezTo>
                    <a:pt x="1208645" y="0"/>
                    <a:pt x="1229308" y="8559"/>
                    <a:pt x="1244544" y="23794"/>
                  </a:cubicBezTo>
                  <a:cubicBezTo>
                    <a:pt x="1259779" y="39030"/>
                    <a:pt x="1268338" y="59693"/>
                    <a:pt x="1268338" y="81239"/>
                  </a:cubicBezTo>
                  <a:lnTo>
                    <a:pt x="1268338" y="1559228"/>
                  </a:lnTo>
                  <a:cubicBezTo>
                    <a:pt x="1268338" y="1604096"/>
                    <a:pt x="1231966" y="1640468"/>
                    <a:pt x="1187098" y="1640468"/>
                  </a:cubicBezTo>
                  <a:lnTo>
                    <a:pt x="81239" y="1640468"/>
                  </a:lnTo>
                  <a:cubicBezTo>
                    <a:pt x="36372" y="1640468"/>
                    <a:pt x="0" y="1604096"/>
                    <a:pt x="0" y="1559228"/>
                  </a:cubicBezTo>
                  <a:lnTo>
                    <a:pt x="0" y="81239"/>
                  </a:lnTo>
                  <a:cubicBezTo>
                    <a:pt x="0" y="36372"/>
                    <a:pt x="36372" y="0"/>
                    <a:pt x="81239" y="0"/>
                  </a:cubicBezTo>
                  <a:close/>
                </a:path>
              </a:pathLst>
            </a:custGeom>
            <a:solidFill>
              <a:srgbClr val="4D3699"/>
            </a:solidFill>
          </p:spPr>
        </p:sp>
        <p:sp>
          <p:nvSpPr>
            <p:cNvPr name="TextBox 11" id="11"/>
            <p:cNvSpPr txBox="true"/>
            <p:nvPr/>
          </p:nvSpPr>
          <p:spPr>
            <a:xfrm>
              <a:off x="0" y="-38100"/>
              <a:ext cx="1268338" cy="1678568"/>
            </a:xfrm>
            <a:prstGeom prst="rect">
              <a:avLst/>
            </a:prstGeom>
          </p:spPr>
          <p:txBody>
            <a:bodyPr anchor="ctr" rtlCol="false" tIns="30158" lIns="30158" bIns="30158" rIns="30158"/>
            <a:lstStyle/>
            <a:p>
              <a:pPr algn="ctr">
                <a:lnSpc>
                  <a:spcPts val="2659"/>
                </a:lnSpc>
              </a:pPr>
            </a:p>
          </p:txBody>
        </p:sp>
      </p:grpSp>
      <p:grpSp>
        <p:nvGrpSpPr>
          <p:cNvPr name="Group 12" id="12"/>
          <p:cNvGrpSpPr/>
          <p:nvPr/>
        </p:nvGrpSpPr>
        <p:grpSpPr>
          <a:xfrm rot="0">
            <a:off x="-695098" y="-356127"/>
            <a:ext cx="10326315" cy="10999254"/>
            <a:chOff x="0" y="0"/>
            <a:chExt cx="2719688" cy="2896923"/>
          </a:xfrm>
        </p:grpSpPr>
        <p:sp>
          <p:nvSpPr>
            <p:cNvPr name="Freeform 13" id="13"/>
            <p:cNvSpPr/>
            <p:nvPr/>
          </p:nvSpPr>
          <p:spPr>
            <a:xfrm flipH="false" flipV="false" rot="0">
              <a:off x="0" y="0"/>
              <a:ext cx="2719688" cy="2896923"/>
            </a:xfrm>
            <a:custGeom>
              <a:avLst/>
              <a:gdLst/>
              <a:ahLst/>
              <a:cxnLst/>
              <a:rect r="r" b="b" t="t" l="l"/>
              <a:pathLst>
                <a:path h="2896923" w="2719688">
                  <a:moveTo>
                    <a:pt x="0" y="0"/>
                  </a:moveTo>
                  <a:lnTo>
                    <a:pt x="2719688" y="0"/>
                  </a:lnTo>
                  <a:lnTo>
                    <a:pt x="2719688" y="2896923"/>
                  </a:lnTo>
                  <a:lnTo>
                    <a:pt x="0" y="2896923"/>
                  </a:lnTo>
                  <a:close/>
                </a:path>
              </a:pathLst>
            </a:custGeom>
            <a:solidFill>
              <a:srgbClr val="ECE4DB"/>
            </a:solidFill>
          </p:spPr>
        </p:sp>
        <p:sp>
          <p:nvSpPr>
            <p:cNvPr name="TextBox 14" id="14"/>
            <p:cNvSpPr txBox="true"/>
            <p:nvPr/>
          </p:nvSpPr>
          <p:spPr>
            <a:xfrm>
              <a:off x="0" y="-38100"/>
              <a:ext cx="2719688" cy="293502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3822669" y="6804988"/>
            <a:ext cx="4038366" cy="5223221"/>
            <a:chOff x="0" y="0"/>
            <a:chExt cx="1268338" cy="1640468"/>
          </a:xfrm>
        </p:grpSpPr>
        <p:sp>
          <p:nvSpPr>
            <p:cNvPr name="Freeform 16" id="16"/>
            <p:cNvSpPr/>
            <p:nvPr/>
          </p:nvSpPr>
          <p:spPr>
            <a:xfrm flipH="false" flipV="false" rot="0">
              <a:off x="0" y="0"/>
              <a:ext cx="1268338" cy="1640468"/>
            </a:xfrm>
            <a:custGeom>
              <a:avLst/>
              <a:gdLst/>
              <a:ahLst/>
              <a:cxnLst/>
              <a:rect r="r" b="b" t="t" l="l"/>
              <a:pathLst>
                <a:path h="1640468" w="1268338">
                  <a:moveTo>
                    <a:pt x="82435" y="0"/>
                  </a:moveTo>
                  <a:lnTo>
                    <a:pt x="1185903" y="0"/>
                  </a:lnTo>
                  <a:cubicBezTo>
                    <a:pt x="1207766" y="0"/>
                    <a:pt x="1228734" y="8685"/>
                    <a:pt x="1244193" y="24145"/>
                  </a:cubicBezTo>
                  <a:cubicBezTo>
                    <a:pt x="1259653" y="39604"/>
                    <a:pt x="1268338" y="60572"/>
                    <a:pt x="1268338" y="82435"/>
                  </a:cubicBezTo>
                  <a:lnTo>
                    <a:pt x="1268338" y="1558033"/>
                  </a:lnTo>
                  <a:cubicBezTo>
                    <a:pt x="1268338" y="1579896"/>
                    <a:pt x="1259653" y="1600864"/>
                    <a:pt x="1244193" y="1616323"/>
                  </a:cubicBezTo>
                  <a:cubicBezTo>
                    <a:pt x="1228734" y="1631783"/>
                    <a:pt x="1207766" y="1640468"/>
                    <a:pt x="1185903" y="1640468"/>
                  </a:cubicBezTo>
                  <a:lnTo>
                    <a:pt x="82435" y="1640468"/>
                  </a:lnTo>
                  <a:cubicBezTo>
                    <a:pt x="60572" y="1640468"/>
                    <a:pt x="39604" y="1631783"/>
                    <a:pt x="24145" y="1616323"/>
                  </a:cubicBezTo>
                  <a:cubicBezTo>
                    <a:pt x="8685" y="1600864"/>
                    <a:pt x="0" y="1579896"/>
                    <a:pt x="0" y="1558033"/>
                  </a:cubicBezTo>
                  <a:lnTo>
                    <a:pt x="0" y="82435"/>
                  </a:lnTo>
                  <a:cubicBezTo>
                    <a:pt x="0" y="60572"/>
                    <a:pt x="8685" y="39604"/>
                    <a:pt x="24145" y="24145"/>
                  </a:cubicBezTo>
                  <a:cubicBezTo>
                    <a:pt x="39604" y="8685"/>
                    <a:pt x="60572" y="0"/>
                    <a:pt x="82435" y="0"/>
                  </a:cubicBezTo>
                  <a:close/>
                </a:path>
              </a:pathLst>
            </a:custGeom>
            <a:solidFill>
              <a:srgbClr val="D0CCD2"/>
            </a:solidFill>
          </p:spPr>
        </p:sp>
        <p:sp>
          <p:nvSpPr>
            <p:cNvPr name="TextBox 17" id="17"/>
            <p:cNvSpPr txBox="true"/>
            <p:nvPr/>
          </p:nvSpPr>
          <p:spPr>
            <a:xfrm>
              <a:off x="0" y="-38100"/>
              <a:ext cx="1268338" cy="1678568"/>
            </a:xfrm>
            <a:prstGeom prst="rect">
              <a:avLst/>
            </a:prstGeom>
          </p:spPr>
          <p:txBody>
            <a:bodyPr anchor="ctr" rtlCol="false" tIns="42600" lIns="42600" bIns="42600" rIns="42600"/>
            <a:lstStyle/>
            <a:p>
              <a:pPr algn="ctr">
                <a:lnSpc>
                  <a:spcPts val="2660"/>
                </a:lnSpc>
              </a:pPr>
            </a:p>
          </p:txBody>
        </p:sp>
      </p:grpSp>
      <p:grpSp>
        <p:nvGrpSpPr>
          <p:cNvPr name="Group 18" id="18"/>
          <p:cNvGrpSpPr/>
          <p:nvPr/>
        </p:nvGrpSpPr>
        <p:grpSpPr>
          <a:xfrm rot="0">
            <a:off x="14890250" y="2437462"/>
            <a:ext cx="3142245" cy="4064178"/>
            <a:chOff x="0" y="0"/>
            <a:chExt cx="1268338" cy="1640468"/>
          </a:xfrm>
        </p:grpSpPr>
        <p:sp>
          <p:nvSpPr>
            <p:cNvPr name="Freeform 19" id="19"/>
            <p:cNvSpPr/>
            <p:nvPr/>
          </p:nvSpPr>
          <p:spPr>
            <a:xfrm flipH="false" flipV="false" rot="0">
              <a:off x="0" y="0"/>
              <a:ext cx="1268338" cy="1640468"/>
            </a:xfrm>
            <a:custGeom>
              <a:avLst/>
              <a:gdLst/>
              <a:ahLst/>
              <a:cxnLst/>
              <a:rect r="r" b="b" t="t" l="l"/>
              <a:pathLst>
                <a:path h="1640468" w="1268338">
                  <a:moveTo>
                    <a:pt x="81306" y="0"/>
                  </a:moveTo>
                  <a:lnTo>
                    <a:pt x="1187032" y="0"/>
                  </a:lnTo>
                  <a:cubicBezTo>
                    <a:pt x="1208596" y="0"/>
                    <a:pt x="1229276" y="8566"/>
                    <a:pt x="1244524" y="23814"/>
                  </a:cubicBezTo>
                  <a:cubicBezTo>
                    <a:pt x="1259772" y="39062"/>
                    <a:pt x="1268338" y="59742"/>
                    <a:pt x="1268338" y="81306"/>
                  </a:cubicBezTo>
                  <a:lnTo>
                    <a:pt x="1268338" y="1559162"/>
                  </a:lnTo>
                  <a:cubicBezTo>
                    <a:pt x="1268338" y="1604066"/>
                    <a:pt x="1231936" y="1640468"/>
                    <a:pt x="1187032" y="1640468"/>
                  </a:cubicBezTo>
                  <a:lnTo>
                    <a:pt x="81306" y="1640468"/>
                  </a:lnTo>
                  <a:cubicBezTo>
                    <a:pt x="36402" y="1640468"/>
                    <a:pt x="0" y="1604066"/>
                    <a:pt x="0" y="1559162"/>
                  </a:cubicBezTo>
                  <a:lnTo>
                    <a:pt x="0" y="81306"/>
                  </a:lnTo>
                  <a:cubicBezTo>
                    <a:pt x="0" y="36402"/>
                    <a:pt x="36402" y="0"/>
                    <a:pt x="81306" y="0"/>
                  </a:cubicBezTo>
                  <a:close/>
                </a:path>
              </a:pathLst>
            </a:custGeom>
            <a:solidFill>
              <a:srgbClr val="A84F26"/>
            </a:solidFill>
          </p:spPr>
        </p:sp>
        <p:sp>
          <p:nvSpPr>
            <p:cNvPr name="TextBox 20" id="20"/>
            <p:cNvSpPr txBox="true"/>
            <p:nvPr/>
          </p:nvSpPr>
          <p:spPr>
            <a:xfrm>
              <a:off x="0" y="-38100"/>
              <a:ext cx="1268338" cy="1678568"/>
            </a:xfrm>
            <a:prstGeom prst="rect">
              <a:avLst/>
            </a:prstGeom>
          </p:spPr>
          <p:txBody>
            <a:bodyPr anchor="ctr" rtlCol="false" tIns="33147" lIns="33147" bIns="33147" rIns="33147"/>
            <a:lstStyle/>
            <a:p>
              <a:pPr algn="ctr">
                <a:lnSpc>
                  <a:spcPts val="2660"/>
                </a:lnSpc>
              </a:pPr>
            </a:p>
          </p:txBody>
        </p:sp>
      </p:grpSp>
      <p:grpSp>
        <p:nvGrpSpPr>
          <p:cNvPr name="Group 21" id="21"/>
          <p:cNvGrpSpPr/>
          <p:nvPr/>
        </p:nvGrpSpPr>
        <p:grpSpPr>
          <a:xfrm rot="0">
            <a:off x="10168209" y="-234382"/>
            <a:ext cx="2794952" cy="3614990"/>
            <a:chOff x="0" y="0"/>
            <a:chExt cx="1268338" cy="1640468"/>
          </a:xfrm>
        </p:grpSpPr>
        <p:sp>
          <p:nvSpPr>
            <p:cNvPr name="Freeform 22" id="22"/>
            <p:cNvSpPr/>
            <p:nvPr/>
          </p:nvSpPr>
          <p:spPr>
            <a:xfrm flipH="false" flipV="false" rot="0">
              <a:off x="0" y="0"/>
              <a:ext cx="1268338" cy="1640468"/>
            </a:xfrm>
            <a:custGeom>
              <a:avLst/>
              <a:gdLst/>
              <a:ahLst/>
              <a:cxnLst/>
              <a:rect r="r" b="b" t="t" l="l"/>
              <a:pathLst>
                <a:path h="1640468" w="1268338">
                  <a:moveTo>
                    <a:pt x="83099" y="0"/>
                  </a:moveTo>
                  <a:lnTo>
                    <a:pt x="1185239" y="0"/>
                  </a:lnTo>
                  <a:cubicBezTo>
                    <a:pt x="1207278" y="0"/>
                    <a:pt x="1228415" y="8755"/>
                    <a:pt x="1243999" y="24339"/>
                  </a:cubicBezTo>
                  <a:cubicBezTo>
                    <a:pt x="1259583" y="39923"/>
                    <a:pt x="1268338" y="61060"/>
                    <a:pt x="1268338" y="83099"/>
                  </a:cubicBezTo>
                  <a:lnTo>
                    <a:pt x="1268338" y="1557369"/>
                  </a:lnTo>
                  <a:cubicBezTo>
                    <a:pt x="1268338" y="1579408"/>
                    <a:pt x="1259583" y="1600545"/>
                    <a:pt x="1243999" y="1616129"/>
                  </a:cubicBezTo>
                  <a:cubicBezTo>
                    <a:pt x="1228415" y="1631713"/>
                    <a:pt x="1207278" y="1640468"/>
                    <a:pt x="1185239" y="1640468"/>
                  </a:cubicBezTo>
                  <a:lnTo>
                    <a:pt x="83099" y="1640468"/>
                  </a:lnTo>
                  <a:cubicBezTo>
                    <a:pt x="61060" y="1640468"/>
                    <a:pt x="39923" y="1631713"/>
                    <a:pt x="24339" y="1616129"/>
                  </a:cubicBezTo>
                  <a:cubicBezTo>
                    <a:pt x="8755" y="1600545"/>
                    <a:pt x="0" y="1579408"/>
                    <a:pt x="0" y="1557369"/>
                  </a:cubicBezTo>
                  <a:lnTo>
                    <a:pt x="0" y="83099"/>
                  </a:lnTo>
                  <a:cubicBezTo>
                    <a:pt x="0" y="61060"/>
                    <a:pt x="8755" y="39923"/>
                    <a:pt x="24339" y="24339"/>
                  </a:cubicBezTo>
                  <a:cubicBezTo>
                    <a:pt x="39923" y="8755"/>
                    <a:pt x="61060" y="0"/>
                    <a:pt x="83099" y="0"/>
                  </a:cubicBezTo>
                  <a:close/>
                </a:path>
              </a:pathLst>
            </a:custGeom>
            <a:solidFill>
              <a:srgbClr val="A82447"/>
            </a:solidFill>
          </p:spPr>
        </p:sp>
        <p:sp>
          <p:nvSpPr>
            <p:cNvPr name="TextBox 23" id="23"/>
            <p:cNvSpPr txBox="true"/>
            <p:nvPr/>
          </p:nvSpPr>
          <p:spPr>
            <a:xfrm>
              <a:off x="0" y="-38100"/>
              <a:ext cx="1268338" cy="1678568"/>
            </a:xfrm>
            <a:prstGeom prst="rect">
              <a:avLst/>
            </a:prstGeom>
          </p:spPr>
          <p:txBody>
            <a:bodyPr anchor="ctr" rtlCol="false" tIns="29483" lIns="29483" bIns="29483" rIns="29483"/>
            <a:lstStyle/>
            <a:p>
              <a:pPr algn="ctr">
                <a:lnSpc>
                  <a:spcPts val="2659"/>
                </a:lnSpc>
              </a:pPr>
            </a:p>
          </p:txBody>
        </p:sp>
      </p:grpSp>
      <p:grpSp>
        <p:nvGrpSpPr>
          <p:cNvPr name="Group 24" id="24"/>
          <p:cNvGrpSpPr/>
          <p:nvPr/>
        </p:nvGrpSpPr>
        <p:grpSpPr>
          <a:xfrm rot="0">
            <a:off x="13839462" y="-1623736"/>
            <a:ext cx="2905404" cy="3757848"/>
            <a:chOff x="0" y="0"/>
            <a:chExt cx="1268338" cy="1640468"/>
          </a:xfrm>
        </p:grpSpPr>
        <p:sp>
          <p:nvSpPr>
            <p:cNvPr name="Freeform 25" id="25"/>
            <p:cNvSpPr/>
            <p:nvPr/>
          </p:nvSpPr>
          <p:spPr>
            <a:xfrm flipH="false" flipV="false" rot="0">
              <a:off x="0" y="0"/>
              <a:ext cx="1268338" cy="1640468"/>
            </a:xfrm>
            <a:custGeom>
              <a:avLst/>
              <a:gdLst/>
              <a:ahLst/>
              <a:cxnLst/>
              <a:rect r="r" b="b" t="t" l="l"/>
              <a:pathLst>
                <a:path h="1640468" w="1268338">
                  <a:moveTo>
                    <a:pt x="82605" y="0"/>
                  </a:moveTo>
                  <a:lnTo>
                    <a:pt x="1185733" y="0"/>
                  </a:lnTo>
                  <a:cubicBezTo>
                    <a:pt x="1207642" y="0"/>
                    <a:pt x="1228652" y="8703"/>
                    <a:pt x="1244144" y="24194"/>
                  </a:cubicBezTo>
                  <a:cubicBezTo>
                    <a:pt x="1259635" y="39686"/>
                    <a:pt x="1268338" y="60696"/>
                    <a:pt x="1268338" y="82605"/>
                  </a:cubicBezTo>
                  <a:lnTo>
                    <a:pt x="1268338" y="1557863"/>
                  </a:lnTo>
                  <a:cubicBezTo>
                    <a:pt x="1268338" y="1579771"/>
                    <a:pt x="1259635" y="1600782"/>
                    <a:pt x="1244144" y="1616273"/>
                  </a:cubicBezTo>
                  <a:cubicBezTo>
                    <a:pt x="1228652" y="1631765"/>
                    <a:pt x="1207642" y="1640468"/>
                    <a:pt x="1185733" y="1640468"/>
                  </a:cubicBezTo>
                  <a:lnTo>
                    <a:pt x="82605" y="1640468"/>
                  </a:lnTo>
                  <a:cubicBezTo>
                    <a:pt x="60696" y="1640468"/>
                    <a:pt x="39686" y="1631765"/>
                    <a:pt x="24194" y="1616273"/>
                  </a:cubicBezTo>
                  <a:cubicBezTo>
                    <a:pt x="8703" y="1600782"/>
                    <a:pt x="0" y="1579771"/>
                    <a:pt x="0" y="1557863"/>
                  </a:cubicBezTo>
                  <a:lnTo>
                    <a:pt x="0" y="82605"/>
                  </a:lnTo>
                  <a:cubicBezTo>
                    <a:pt x="0" y="60696"/>
                    <a:pt x="8703" y="39686"/>
                    <a:pt x="24194" y="24194"/>
                  </a:cubicBezTo>
                  <a:cubicBezTo>
                    <a:pt x="39686" y="8703"/>
                    <a:pt x="60696" y="0"/>
                    <a:pt x="82605" y="0"/>
                  </a:cubicBezTo>
                  <a:close/>
                </a:path>
              </a:pathLst>
            </a:custGeom>
            <a:solidFill>
              <a:srgbClr val="DD9C47"/>
            </a:solidFill>
          </p:spPr>
        </p:sp>
        <p:sp>
          <p:nvSpPr>
            <p:cNvPr name="TextBox 26" id="26"/>
            <p:cNvSpPr txBox="true"/>
            <p:nvPr/>
          </p:nvSpPr>
          <p:spPr>
            <a:xfrm>
              <a:off x="0" y="-38100"/>
              <a:ext cx="1268338" cy="1678568"/>
            </a:xfrm>
            <a:prstGeom prst="rect">
              <a:avLst/>
            </a:prstGeom>
          </p:spPr>
          <p:txBody>
            <a:bodyPr anchor="ctr" rtlCol="false" tIns="30648" lIns="30648" bIns="30648" rIns="30648"/>
            <a:lstStyle/>
            <a:p>
              <a:pPr algn="ctr">
                <a:lnSpc>
                  <a:spcPts val="2659"/>
                </a:lnSpc>
              </a:pPr>
            </a:p>
          </p:txBody>
        </p:sp>
      </p:grpSp>
      <p:sp>
        <p:nvSpPr>
          <p:cNvPr name="Freeform 27" id="27"/>
          <p:cNvSpPr/>
          <p:nvPr/>
        </p:nvSpPr>
        <p:spPr>
          <a:xfrm flipH="false" flipV="false" rot="0">
            <a:off x="13949287" y="64675"/>
            <a:ext cx="2685753" cy="1611452"/>
          </a:xfrm>
          <a:custGeom>
            <a:avLst/>
            <a:gdLst/>
            <a:ahLst/>
            <a:cxnLst/>
            <a:rect r="r" b="b" t="t" l="l"/>
            <a:pathLst>
              <a:path h="1611452" w="2685753">
                <a:moveTo>
                  <a:pt x="0" y="0"/>
                </a:moveTo>
                <a:lnTo>
                  <a:pt x="2685753" y="0"/>
                </a:lnTo>
                <a:lnTo>
                  <a:pt x="2685753" y="1611452"/>
                </a:lnTo>
                <a:lnTo>
                  <a:pt x="0" y="1611452"/>
                </a:lnTo>
                <a:lnTo>
                  <a:pt x="0" y="0"/>
                </a:lnTo>
                <a:close/>
              </a:path>
            </a:pathLst>
          </a:custGeom>
          <a:blipFill>
            <a:blip r:embed="rId3"/>
            <a:stretch>
              <a:fillRect l="0" t="0" r="0" b="0"/>
            </a:stretch>
          </a:blipFill>
        </p:spPr>
      </p:sp>
      <p:sp>
        <p:nvSpPr>
          <p:cNvPr name="Freeform 28" id="28"/>
          <p:cNvSpPr/>
          <p:nvPr/>
        </p:nvSpPr>
        <p:spPr>
          <a:xfrm flipH="false" flipV="false" rot="0">
            <a:off x="10203828" y="257175"/>
            <a:ext cx="2759333" cy="2681161"/>
          </a:xfrm>
          <a:custGeom>
            <a:avLst/>
            <a:gdLst/>
            <a:ahLst/>
            <a:cxnLst/>
            <a:rect r="r" b="b" t="t" l="l"/>
            <a:pathLst>
              <a:path h="2681161" w="2759333">
                <a:moveTo>
                  <a:pt x="0" y="0"/>
                </a:moveTo>
                <a:lnTo>
                  <a:pt x="2759334" y="0"/>
                </a:lnTo>
                <a:lnTo>
                  <a:pt x="2759334" y="2681161"/>
                </a:lnTo>
                <a:lnTo>
                  <a:pt x="0" y="2681161"/>
                </a:lnTo>
                <a:lnTo>
                  <a:pt x="0" y="0"/>
                </a:lnTo>
                <a:close/>
              </a:path>
            </a:pathLst>
          </a:custGeom>
          <a:blipFill>
            <a:blip r:embed="rId4"/>
            <a:stretch>
              <a:fillRect l="0" t="0" r="0" b="0"/>
            </a:stretch>
          </a:blipFill>
        </p:spPr>
      </p:sp>
      <p:sp>
        <p:nvSpPr>
          <p:cNvPr name="Freeform 29" id="29"/>
          <p:cNvSpPr/>
          <p:nvPr/>
        </p:nvSpPr>
        <p:spPr>
          <a:xfrm flipH="false" flipV="false" rot="-3753819">
            <a:off x="9965655" y="7836822"/>
            <a:ext cx="2778010" cy="1666806"/>
          </a:xfrm>
          <a:custGeom>
            <a:avLst/>
            <a:gdLst/>
            <a:ahLst/>
            <a:cxnLst/>
            <a:rect r="r" b="b" t="t" l="l"/>
            <a:pathLst>
              <a:path h="1666806" w="2778010">
                <a:moveTo>
                  <a:pt x="0" y="0"/>
                </a:moveTo>
                <a:lnTo>
                  <a:pt x="2778010" y="0"/>
                </a:lnTo>
                <a:lnTo>
                  <a:pt x="2778010" y="1666806"/>
                </a:lnTo>
                <a:lnTo>
                  <a:pt x="0" y="1666806"/>
                </a:lnTo>
                <a:lnTo>
                  <a:pt x="0" y="0"/>
                </a:lnTo>
                <a:close/>
              </a:path>
            </a:pathLst>
          </a:custGeom>
          <a:blipFill>
            <a:blip r:embed="rId3"/>
            <a:stretch>
              <a:fillRect l="0" t="0" r="0" b="0"/>
            </a:stretch>
          </a:blipFill>
        </p:spPr>
      </p:sp>
      <p:sp>
        <p:nvSpPr>
          <p:cNvPr name="Freeform 30" id="30"/>
          <p:cNvSpPr/>
          <p:nvPr/>
        </p:nvSpPr>
        <p:spPr>
          <a:xfrm flipH="false" flipV="false" rot="0">
            <a:off x="15011102" y="3070546"/>
            <a:ext cx="2915301" cy="3040731"/>
          </a:xfrm>
          <a:custGeom>
            <a:avLst/>
            <a:gdLst/>
            <a:ahLst/>
            <a:cxnLst/>
            <a:rect r="r" b="b" t="t" l="l"/>
            <a:pathLst>
              <a:path h="3040731" w="2915301">
                <a:moveTo>
                  <a:pt x="0" y="0"/>
                </a:moveTo>
                <a:lnTo>
                  <a:pt x="2915301" y="0"/>
                </a:lnTo>
                <a:lnTo>
                  <a:pt x="2915301" y="3040731"/>
                </a:lnTo>
                <a:lnTo>
                  <a:pt x="0" y="3040731"/>
                </a:lnTo>
                <a:lnTo>
                  <a:pt x="0" y="0"/>
                </a:lnTo>
                <a:close/>
              </a:path>
            </a:pathLst>
          </a:custGeom>
          <a:blipFill>
            <a:blip r:embed="rId5"/>
            <a:stretch>
              <a:fillRect l="0" t="0" r="0" b="0"/>
            </a:stretch>
          </a:blipFill>
        </p:spPr>
      </p:sp>
      <p:sp>
        <p:nvSpPr>
          <p:cNvPr name="Freeform 31" id="31"/>
          <p:cNvSpPr/>
          <p:nvPr/>
        </p:nvSpPr>
        <p:spPr>
          <a:xfrm flipH="false" flipV="false" rot="-451173">
            <a:off x="14133942" y="7022148"/>
            <a:ext cx="3497221" cy="3051901"/>
          </a:xfrm>
          <a:custGeom>
            <a:avLst/>
            <a:gdLst/>
            <a:ahLst/>
            <a:cxnLst/>
            <a:rect r="r" b="b" t="t" l="l"/>
            <a:pathLst>
              <a:path h="3051901" w="3497221">
                <a:moveTo>
                  <a:pt x="0" y="0"/>
                </a:moveTo>
                <a:lnTo>
                  <a:pt x="3497221" y="0"/>
                </a:lnTo>
                <a:lnTo>
                  <a:pt x="3497221" y="3051901"/>
                </a:lnTo>
                <a:lnTo>
                  <a:pt x="0" y="3051901"/>
                </a:lnTo>
                <a:lnTo>
                  <a:pt x="0" y="0"/>
                </a:lnTo>
                <a:close/>
              </a:path>
            </a:pathLst>
          </a:custGeom>
          <a:blipFill>
            <a:blip r:embed="rId6"/>
            <a:stretch>
              <a:fillRect l="0" t="0" r="0" b="0"/>
            </a:stretch>
          </a:blipFill>
        </p:spPr>
      </p:sp>
      <p:sp>
        <p:nvSpPr>
          <p:cNvPr name="Freeform 32" id="32"/>
          <p:cNvSpPr/>
          <p:nvPr/>
        </p:nvSpPr>
        <p:spPr>
          <a:xfrm flipH="false" flipV="false" rot="0">
            <a:off x="11776543" y="4401582"/>
            <a:ext cx="1830508" cy="1324830"/>
          </a:xfrm>
          <a:custGeom>
            <a:avLst/>
            <a:gdLst/>
            <a:ahLst/>
            <a:cxnLst/>
            <a:rect r="r" b="b" t="t" l="l"/>
            <a:pathLst>
              <a:path h="1324830" w="1830508">
                <a:moveTo>
                  <a:pt x="0" y="0"/>
                </a:moveTo>
                <a:lnTo>
                  <a:pt x="1830508" y="0"/>
                </a:lnTo>
                <a:lnTo>
                  <a:pt x="1830508" y="1324830"/>
                </a:lnTo>
                <a:lnTo>
                  <a:pt x="0" y="1324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944329" y="3957511"/>
            <a:ext cx="8308736" cy="3386673"/>
          </a:xfrm>
          <a:prstGeom prst="rect">
            <a:avLst/>
          </a:prstGeom>
        </p:spPr>
        <p:txBody>
          <a:bodyPr anchor="t" rtlCol="false" tIns="0" lIns="0" bIns="0" rIns="0">
            <a:spAutoFit/>
          </a:bodyPr>
          <a:lstStyle/>
          <a:p>
            <a:pPr algn="just">
              <a:lnSpc>
                <a:spcPts val="8833"/>
              </a:lnSpc>
            </a:pPr>
            <a:r>
              <a:rPr lang="en-US" sz="8333">
                <a:solidFill>
                  <a:srgbClr val="000000"/>
                </a:solidFill>
                <a:latin typeface="Yearbook Solid"/>
              </a:rPr>
              <a:t>win percentage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4289330" y="2213918"/>
            <a:ext cx="9709341" cy="7706365"/>
          </a:xfrm>
          <a:custGeom>
            <a:avLst/>
            <a:gdLst/>
            <a:ahLst/>
            <a:cxnLst/>
            <a:rect r="r" b="b" t="t" l="l"/>
            <a:pathLst>
              <a:path h="7706365" w="9709341">
                <a:moveTo>
                  <a:pt x="0" y="0"/>
                </a:moveTo>
                <a:lnTo>
                  <a:pt x="9709340" y="0"/>
                </a:lnTo>
                <a:lnTo>
                  <a:pt x="9709340" y="7706365"/>
                </a:lnTo>
                <a:lnTo>
                  <a:pt x="0" y="7706365"/>
                </a:lnTo>
                <a:lnTo>
                  <a:pt x="0" y="0"/>
                </a:lnTo>
                <a:close/>
              </a:path>
            </a:pathLst>
          </a:custGeom>
          <a:blipFill>
            <a:blip r:embed="rId4"/>
            <a:stretch>
              <a:fillRect l="0" t="0" r="0" b="0"/>
            </a:stretch>
          </a:blipFill>
        </p:spPr>
      </p:sp>
      <p:sp>
        <p:nvSpPr>
          <p:cNvPr name="TextBox 8" id="8"/>
          <p:cNvSpPr txBox="true"/>
          <p:nvPr/>
        </p:nvSpPr>
        <p:spPr>
          <a:xfrm rot="0">
            <a:off x="2159403" y="334064"/>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Starting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8056449" y="-8878464"/>
            <a:ext cx="2175103" cy="19062697"/>
            <a:chOff x="0" y="0"/>
            <a:chExt cx="572867" cy="5020628"/>
          </a:xfrm>
        </p:grpSpPr>
        <p:sp>
          <p:nvSpPr>
            <p:cNvPr name="Freeform 3" id="3"/>
            <p:cNvSpPr/>
            <p:nvPr/>
          </p:nvSpPr>
          <p:spPr>
            <a:xfrm flipH="false" flipV="false" rot="0">
              <a:off x="0" y="0"/>
              <a:ext cx="572867" cy="5020628"/>
            </a:xfrm>
            <a:custGeom>
              <a:avLst/>
              <a:gdLst/>
              <a:ahLst/>
              <a:cxnLst/>
              <a:rect r="r" b="b" t="t" l="l"/>
              <a:pathLst>
                <a:path h="5020628" w="572867">
                  <a:moveTo>
                    <a:pt x="0" y="0"/>
                  </a:moveTo>
                  <a:lnTo>
                    <a:pt x="572867" y="0"/>
                  </a:lnTo>
                  <a:lnTo>
                    <a:pt x="572867" y="5020628"/>
                  </a:lnTo>
                  <a:lnTo>
                    <a:pt x="0" y="5020628"/>
                  </a:lnTo>
                  <a:close/>
                </a:path>
              </a:pathLst>
            </a:custGeom>
            <a:solidFill>
              <a:srgbClr val="000000"/>
            </a:solidFill>
          </p:spPr>
        </p:sp>
        <p:sp>
          <p:nvSpPr>
            <p:cNvPr name="TextBox 4" id="4"/>
            <p:cNvSpPr txBox="true"/>
            <p:nvPr/>
          </p:nvSpPr>
          <p:spPr>
            <a:xfrm>
              <a:off x="0" y="-38100"/>
              <a:ext cx="572867" cy="50587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7349" y="-9089839"/>
            <a:ext cx="10830275" cy="10830275"/>
          </a:xfrm>
          <a:custGeom>
            <a:avLst/>
            <a:gdLst/>
            <a:ahLst/>
            <a:cxnLst/>
            <a:rect r="r" b="b" t="t" l="l"/>
            <a:pathLst>
              <a:path h="10830275" w="10830275">
                <a:moveTo>
                  <a:pt x="0" y="0"/>
                </a:moveTo>
                <a:lnTo>
                  <a:pt x="10830276" y="0"/>
                </a:lnTo>
                <a:lnTo>
                  <a:pt x="10830276" y="10830275"/>
                </a:lnTo>
                <a:lnTo>
                  <a:pt x="0" y="10830275"/>
                </a:lnTo>
                <a:lnTo>
                  <a:pt x="0" y="0"/>
                </a:lnTo>
                <a:close/>
              </a:path>
            </a:pathLst>
          </a:custGeom>
          <a:blipFill>
            <a:blip r:embed="rId3">
              <a:alphaModFix amt="42000"/>
            </a:blip>
            <a:stretch>
              <a:fillRect l="0" t="0" r="0" b="0"/>
            </a:stretch>
          </a:blipFill>
        </p:spPr>
      </p:sp>
      <p:sp>
        <p:nvSpPr>
          <p:cNvPr name="Freeform 6" id="6"/>
          <p:cNvSpPr/>
          <p:nvPr/>
        </p:nvSpPr>
        <p:spPr>
          <a:xfrm flipH="false" flipV="false" rot="0">
            <a:off x="10382162" y="-9089839"/>
            <a:ext cx="10830275" cy="10830275"/>
          </a:xfrm>
          <a:custGeom>
            <a:avLst/>
            <a:gdLst/>
            <a:ahLst/>
            <a:cxnLst/>
            <a:rect r="r" b="b" t="t" l="l"/>
            <a:pathLst>
              <a:path h="10830275" w="10830275">
                <a:moveTo>
                  <a:pt x="0" y="0"/>
                </a:moveTo>
                <a:lnTo>
                  <a:pt x="10830275" y="0"/>
                </a:lnTo>
                <a:lnTo>
                  <a:pt x="10830275" y="10830275"/>
                </a:lnTo>
                <a:lnTo>
                  <a:pt x="0" y="10830275"/>
                </a:lnTo>
                <a:lnTo>
                  <a:pt x="0" y="0"/>
                </a:lnTo>
                <a:close/>
              </a:path>
            </a:pathLst>
          </a:custGeom>
          <a:blipFill>
            <a:blip r:embed="rId3">
              <a:alphaModFix amt="42000"/>
            </a:blip>
            <a:stretch>
              <a:fillRect l="0" t="0" r="0" b="0"/>
            </a:stretch>
          </a:blipFill>
        </p:spPr>
      </p:sp>
      <p:sp>
        <p:nvSpPr>
          <p:cNvPr name="Freeform 7" id="7"/>
          <p:cNvSpPr/>
          <p:nvPr/>
        </p:nvSpPr>
        <p:spPr>
          <a:xfrm flipH="false" flipV="false" rot="0">
            <a:off x="353683" y="4424064"/>
            <a:ext cx="5657649" cy="3899495"/>
          </a:xfrm>
          <a:custGeom>
            <a:avLst/>
            <a:gdLst/>
            <a:ahLst/>
            <a:cxnLst/>
            <a:rect r="r" b="b" t="t" l="l"/>
            <a:pathLst>
              <a:path h="3899495" w="5657649">
                <a:moveTo>
                  <a:pt x="0" y="0"/>
                </a:moveTo>
                <a:lnTo>
                  <a:pt x="5657649" y="0"/>
                </a:lnTo>
                <a:lnTo>
                  <a:pt x="5657649" y="3899495"/>
                </a:lnTo>
                <a:lnTo>
                  <a:pt x="0" y="3899495"/>
                </a:lnTo>
                <a:lnTo>
                  <a:pt x="0" y="0"/>
                </a:lnTo>
                <a:close/>
              </a:path>
            </a:pathLst>
          </a:custGeom>
          <a:blipFill>
            <a:blip r:embed="rId4"/>
            <a:stretch>
              <a:fillRect l="0" t="0" r="0" b="0"/>
            </a:stretch>
          </a:blipFill>
        </p:spPr>
      </p:sp>
      <p:sp>
        <p:nvSpPr>
          <p:cNvPr name="Freeform 8" id="8"/>
          <p:cNvSpPr/>
          <p:nvPr/>
        </p:nvSpPr>
        <p:spPr>
          <a:xfrm flipH="false" flipV="false" rot="0">
            <a:off x="6579797" y="4424064"/>
            <a:ext cx="5526142" cy="3899495"/>
          </a:xfrm>
          <a:custGeom>
            <a:avLst/>
            <a:gdLst/>
            <a:ahLst/>
            <a:cxnLst/>
            <a:rect r="r" b="b" t="t" l="l"/>
            <a:pathLst>
              <a:path h="3899495" w="5526142">
                <a:moveTo>
                  <a:pt x="0" y="0"/>
                </a:moveTo>
                <a:lnTo>
                  <a:pt x="5526142" y="0"/>
                </a:lnTo>
                <a:lnTo>
                  <a:pt x="5526142" y="3899495"/>
                </a:lnTo>
                <a:lnTo>
                  <a:pt x="0" y="3899495"/>
                </a:lnTo>
                <a:lnTo>
                  <a:pt x="0" y="0"/>
                </a:lnTo>
                <a:close/>
              </a:path>
            </a:pathLst>
          </a:custGeom>
          <a:blipFill>
            <a:blip r:embed="rId5"/>
            <a:stretch>
              <a:fillRect l="0" t="0" r="0" b="0"/>
            </a:stretch>
          </a:blipFill>
        </p:spPr>
      </p:sp>
      <p:sp>
        <p:nvSpPr>
          <p:cNvPr name="Freeform 9" id="9"/>
          <p:cNvSpPr/>
          <p:nvPr/>
        </p:nvSpPr>
        <p:spPr>
          <a:xfrm flipH="false" flipV="false" rot="0">
            <a:off x="12674404" y="4424064"/>
            <a:ext cx="5299580" cy="3899495"/>
          </a:xfrm>
          <a:custGeom>
            <a:avLst/>
            <a:gdLst/>
            <a:ahLst/>
            <a:cxnLst/>
            <a:rect r="r" b="b" t="t" l="l"/>
            <a:pathLst>
              <a:path h="3899495" w="5299580">
                <a:moveTo>
                  <a:pt x="0" y="0"/>
                </a:moveTo>
                <a:lnTo>
                  <a:pt x="5299580" y="0"/>
                </a:lnTo>
                <a:lnTo>
                  <a:pt x="5299580" y="3899495"/>
                </a:lnTo>
                <a:lnTo>
                  <a:pt x="0" y="3899495"/>
                </a:lnTo>
                <a:lnTo>
                  <a:pt x="0" y="0"/>
                </a:lnTo>
                <a:close/>
              </a:path>
            </a:pathLst>
          </a:custGeom>
          <a:blipFill>
            <a:blip r:embed="rId6"/>
            <a:stretch>
              <a:fillRect l="0" t="0" r="0" b="0"/>
            </a:stretch>
          </a:blipFill>
        </p:spPr>
      </p:sp>
      <p:sp>
        <p:nvSpPr>
          <p:cNvPr name="TextBox 10" id="10"/>
          <p:cNvSpPr txBox="true"/>
          <p:nvPr/>
        </p:nvSpPr>
        <p:spPr>
          <a:xfrm rot="0">
            <a:off x="2159403" y="334064"/>
            <a:ext cx="13164791" cy="1187165"/>
          </a:xfrm>
          <a:prstGeom prst="rect">
            <a:avLst/>
          </a:prstGeom>
        </p:spPr>
        <p:txBody>
          <a:bodyPr anchor="t" rtlCol="false" tIns="0" lIns="0" bIns="0" rIns="0">
            <a:spAutoFit/>
          </a:bodyPr>
          <a:lstStyle/>
          <a:p>
            <a:pPr algn="ctr">
              <a:lnSpc>
                <a:spcPts val="9069"/>
              </a:lnSpc>
            </a:pPr>
            <a:r>
              <a:rPr lang="en-US" sz="8556">
                <a:solidFill>
                  <a:srgbClr val="FFFFFF"/>
                </a:solidFill>
                <a:latin typeface="Yearbook Solid"/>
              </a:rPr>
              <a:t>INDEPENDENT model</a:t>
            </a:r>
          </a:p>
        </p:txBody>
      </p:sp>
      <p:sp>
        <p:nvSpPr>
          <p:cNvPr name="TextBox 11" id="11"/>
          <p:cNvSpPr txBox="true"/>
          <p:nvPr/>
        </p:nvSpPr>
        <p:spPr>
          <a:xfrm rot="0">
            <a:off x="-68554"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Stepwise Model</a:t>
            </a:r>
          </a:p>
        </p:txBody>
      </p:sp>
      <p:sp>
        <p:nvSpPr>
          <p:cNvPr name="TextBox 12" id="12"/>
          <p:cNvSpPr txBox="true"/>
          <p:nvPr/>
        </p:nvSpPr>
        <p:spPr>
          <a:xfrm rot="0">
            <a:off x="5902881"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Forward Model</a:t>
            </a:r>
          </a:p>
        </p:txBody>
      </p:sp>
      <p:sp>
        <p:nvSpPr>
          <p:cNvPr name="TextBox 13" id="13"/>
          <p:cNvSpPr txBox="true"/>
          <p:nvPr/>
        </p:nvSpPr>
        <p:spPr>
          <a:xfrm rot="0">
            <a:off x="11884207" y="3762450"/>
            <a:ext cx="6879974" cy="396240"/>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Canva Sans Bold"/>
              </a:rPr>
              <a:t>Backward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DAF2CJi2dxo</dc:identifier>
  <dcterms:modified xsi:type="dcterms:W3CDTF">2011-08-01T06:04:30Z</dcterms:modified>
  <cp:revision>1</cp:revision>
  <dc:title>603</dc:title>
</cp:coreProperties>
</file>